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87" r:id="rId5"/>
    <p:sldId id="291" r:id="rId6"/>
    <p:sldId id="292" r:id="rId7"/>
    <p:sldId id="295" r:id="rId8"/>
    <p:sldId id="293" r:id="rId9"/>
    <p:sldId id="294" r:id="rId10"/>
    <p:sldId id="297" r:id="rId11"/>
    <p:sldId id="296" r:id="rId12"/>
    <p:sldId id="298" r:id="rId13"/>
    <p:sldId id="303" r:id="rId14"/>
    <p:sldId id="304" r:id="rId15"/>
    <p:sldId id="299" r:id="rId16"/>
    <p:sldId id="300" r:id="rId17"/>
    <p:sldId id="301" r:id="rId18"/>
    <p:sldId id="305" r:id="rId19"/>
    <p:sldId id="307" r:id="rId20"/>
    <p:sldId id="302" r:id="rId21"/>
    <p:sldId id="306" r:id="rId22"/>
    <p:sldId id="308" r:id="rId23"/>
    <p:sldId id="311" r:id="rId24"/>
    <p:sldId id="314" r:id="rId25"/>
    <p:sldId id="312" r:id="rId26"/>
    <p:sldId id="313" r:id="rId27"/>
    <p:sldId id="310" r:id="rId28"/>
    <p:sldId id="268" r:id="rId29"/>
  </p:sldIdLst>
  <p:sldSz cx="9144000" cy="5143500" type="screen16x9"/>
  <p:notesSz cx="6858000" cy="9144000"/>
  <p:defaultTextStyle>
    <a:defPPr>
      <a:defRPr lang="nb-NO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7D"/>
    <a:srgbClr val="012050"/>
    <a:srgbClr val="FEF9F1"/>
    <a:srgbClr val="FFF7C8"/>
    <a:srgbClr val="FFF0A4"/>
    <a:srgbClr val="EAFAFE"/>
    <a:srgbClr val="FFFA04"/>
    <a:srgbClr val="EC3D3C"/>
    <a:srgbClr val="AA1317"/>
    <a:srgbClr val="300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06"/>
    <p:restoredTop sz="82083"/>
  </p:normalViewPr>
  <p:slideViewPr>
    <p:cSldViewPr snapToGrid="0">
      <p:cViewPr>
        <p:scale>
          <a:sx n="210" d="100"/>
          <a:sy n="210" d="100"/>
        </p:scale>
        <p:origin x="2560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4" d="100"/>
          <a:sy n="134" d="100"/>
        </p:scale>
        <p:origin x="51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F674-55DE-1B4A-B45F-3A876AA2EF8D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5A3EC-346D-B247-ADD7-73C5A96D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9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firefox-b-d&amp;cs=0&amp;sca_esv=0341e61adf0435df&amp;sxsrf=AE3TifNpCVv_rSNOUQz5aS7iRb2nfPLZtA%3A1756734333909&amp;q=Magnetization+Prepared+RApid+Gradient+Echo&amp;sa=X&amp;ved=2ahUKEwicwZWv2bePAxUok_0HHdBZKMgQxccNegQIAhAB&amp;mstk=AUtExfBLbwwC7w9tnGMjnsdYiUwgRpQ6-qM3PPbY1dA6awCog2KSmLBB6Wz5LJ5hzJy-KLT62MAyuLvbUFmKoNxvCbhuOavXKB-5-_x90QQ6LRyUQmsBI0eBGm4vm4mzCH6G4uncaeG6v_vNf16ZX3q2Wmt_kGvSNilNSrW_1_yB_HFG7XrvBAtDOEX0BEegzyvkILL4mrRZbRDT1mm-LU68JCuMdDawFuMKBScIPiWB-MXoh21NvsMTxyZB9t84jHu-wYGXq_xTrsMbd8H_AV-pAZdd&amp;csui=3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537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First, we estimated the slopes / regression lines indicating …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atrophy over time, as well as …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longitudinal associations between clinical score (EDSS, PASAT, FSS) of each brain region …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The two patterns were then overlapped to see which significantly atrophying regions were also clinically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913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GB" dirty="0"/>
              <a:t>Second, we looked at the ageing trajectories of HCs who were circa 20 years older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Why 20 years older HCs?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The reason is that before the age of 45, atrophy is very slow in healthy controls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due to measurement error, it is nearly impossible to observe it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Hence, we use an older age to be sure to observe atrophy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09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First, slopes and standard errors are estimated for each brain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77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These estimates or slopes can then be compared in a simple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821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Which provides a map of blue regions of, again, much younger people with MS showing faster atrophy rates</a:t>
            </a:r>
          </a:p>
          <a:p>
            <a:pPr marL="171450" indent="-171450">
              <a:buFontTx/>
              <a:buChar char="-"/>
            </a:pPr>
            <a:r>
              <a:rPr lang="en-GB" dirty="0"/>
              <a:t>Grey means no difference, which is still impressive an impressive finding considering the older age of the HCs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red meaning the HCs’ atrophy progresses faster</a:t>
            </a:r>
          </a:p>
          <a:p>
            <a:pPr marL="171450" indent="-171450">
              <a:buFontTx/>
              <a:buChar char="-"/>
            </a:pPr>
            <a:r>
              <a:rPr lang="en-GB" b="1" dirty="0"/>
              <a:t>What was highlighted here were the frontal lobes ageing FASTER than during healthy ageing later in life</a:t>
            </a:r>
          </a:p>
          <a:p>
            <a:pPr marL="171450" indent="-171450">
              <a:buFontTx/>
              <a:buChar char="-"/>
            </a:pPr>
            <a:r>
              <a:rPr lang="en-GB" b="1" dirty="0"/>
              <a:t>One can conclude that there is accelerated ageing in these areas in 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324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Blue colour = significant atrophy in the particular region</a:t>
            </a:r>
          </a:p>
          <a:p>
            <a:pPr marL="285750" indent="-285750">
              <a:buFontTx/>
              <a:buChar char="-"/>
            </a:pP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Grey = non-significant</a:t>
            </a:r>
          </a:p>
          <a:p>
            <a:pPr marL="285750" indent="-285750">
              <a:buFontTx/>
              <a:buChar char="-"/>
            </a:pP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strongest replicable effect of age on grey matter volume were found in both hemispheres of the </a:t>
            </a:r>
            <a:r>
              <a:rPr lang="en-GB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SFC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GB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thalami</a:t>
            </a:r>
          </a:p>
          <a:p>
            <a:pPr marL="285750" indent="-285750">
              <a:buFontTx/>
              <a:buChar char="-"/>
            </a:pPr>
            <a:r>
              <a:rPr lang="en-GB" sz="1800" i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However, you can see that the atrophy is spread across the parietal and temporal lobes as well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494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Note that in accordance with these findings, disability (EDSS) was strongest associated with thalamic volumes over time</a:t>
            </a:r>
            <a:endParaRPr lang="en-GB" sz="1800" i="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277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b="0" dirty="0"/>
              <a:t>Blue </a:t>
            </a:r>
            <a:r>
              <a:rPr lang="nb-NO" b="0" dirty="0" err="1"/>
              <a:t>colour</a:t>
            </a:r>
            <a:r>
              <a:rPr lang="nb-NO" b="0" dirty="0"/>
              <a:t> = </a:t>
            </a:r>
            <a:r>
              <a:rPr lang="nb-NO" b="0" dirty="0" err="1"/>
              <a:t>accelerated</a:t>
            </a:r>
            <a:r>
              <a:rPr lang="nb-NO" b="0" dirty="0"/>
              <a:t> </a:t>
            </a:r>
            <a:r>
              <a:rPr lang="nb-NO" b="0" dirty="0" err="1"/>
              <a:t>atrophy</a:t>
            </a:r>
            <a:r>
              <a:rPr lang="nb-NO" b="0" dirty="0"/>
              <a:t> in MS </a:t>
            </a:r>
          </a:p>
          <a:p>
            <a:pPr marL="171450" indent="-171450">
              <a:buFontTx/>
              <a:buChar char="-"/>
            </a:pPr>
            <a:r>
              <a:rPr lang="nb-NO" b="0" dirty="0" err="1"/>
              <a:t>We</a:t>
            </a:r>
            <a:r>
              <a:rPr lang="nb-NO" b="0" dirty="0"/>
              <a:t> used </a:t>
            </a:r>
            <a:r>
              <a:rPr lang="nb-NO" b="0" dirty="0" err="1"/>
              <a:t>the</a:t>
            </a:r>
            <a:r>
              <a:rPr lang="nb-NO" b="0" dirty="0"/>
              <a:t> </a:t>
            </a:r>
            <a:r>
              <a:rPr lang="nb-NO" b="0" dirty="0" err="1"/>
              <a:t>mentioned</a:t>
            </a:r>
            <a:r>
              <a:rPr lang="nb-NO" b="0" dirty="0"/>
              <a:t> </a:t>
            </a:r>
            <a:r>
              <a:rPr lang="nb-NO" b="0" dirty="0" err="1"/>
              <a:t>two</a:t>
            </a:r>
            <a:r>
              <a:rPr lang="nb-NO" b="0" dirty="0"/>
              <a:t> samples to </a:t>
            </a:r>
            <a:r>
              <a:rPr lang="nb-NO" b="0" dirty="0" err="1"/>
              <a:t>replicate</a:t>
            </a:r>
            <a:r>
              <a:rPr lang="nb-NO" b="0" dirty="0"/>
              <a:t> / </a:t>
            </a:r>
            <a:r>
              <a:rPr lang="nb-NO" b="0" dirty="0" err="1"/>
              <a:t>validate</a:t>
            </a:r>
            <a:r>
              <a:rPr lang="nb-NO" b="0" dirty="0"/>
              <a:t> </a:t>
            </a:r>
            <a:r>
              <a:rPr lang="nb-NO" b="0" dirty="0" err="1"/>
              <a:t>observed</a:t>
            </a:r>
            <a:r>
              <a:rPr lang="nb-NO" b="0" dirty="0"/>
              <a:t> </a:t>
            </a:r>
            <a:r>
              <a:rPr lang="nb-NO" b="0" dirty="0" err="1"/>
              <a:t>atrophy</a:t>
            </a:r>
            <a:r>
              <a:rPr lang="nb-NO" b="0" dirty="0"/>
              <a:t> </a:t>
            </a:r>
            <a:r>
              <a:rPr lang="nb-NO" b="0" dirty="0" err="1"/>
              <a:t>patterns</a:t>
            </a:r>
            <a:endParaRPr lang="nb-NO" b="0" dirty="0"/>
          </a:p>
          <a:p>
            <a:pPr marL="171450" indent="-171450">
              <a:buFontTx/>
              <a:buChar char="-"/>
            </a:pPr>
            <a:r>
              <a:rPr lang="nb-NO" b="0" dirty="0" err="1"/>
              <a:t>Atrophy</a:t>
            </a:r>
            <a:r>
              <a:rPr lang="nb-NO" b="0" dirty="0"/>
              <a:t> </a:t>
            </a:r>
            <a:r>
              <a:rPr lang="nb-NO" b="0" dirty="0" err="1"/>
              <a:t>accross</a:t>
            </a:r>
            <a:r>
              <a:rPr lang="nb-NO" b="0" dirty="0"/>
              <a:t> MS samples </a:t>
            </a:r>
            <a:r>
              <a:rPr lang="nb-NO" b="0" dirty="0" err="1"/>
              <a:t>was</a:t>
            </a:r>
            <a:r>
              <a:rPr lang="nb-NO" b="0" dirty="0"/>
              <a:t> faster </a:t>
            </a:r>
            <a:r>
              <a:rPr lang="nb-NO" b="0" dirty="0" err="1"/>
              <a:t>than</a:t>
            </a:r>
            <a:r>
              <a:rPr lang="nb-NO" b="0" dirty="0"/>
              <a:t> in older HCs in </a:t>
            </a:r>
            <a:r>
              <a:rPr lang="nb-NO" b="0" dirty="0" err="1"/>
              <a:t>the</a:t>
            </a:r>
            <a:r>
              <a:rPr lang="nb-NO" b="0" dirty="0"/>
              <a:t> superior frontal </a:t>
            </a:r>
            <a:r>
              <a:rPr lang="nb-NO" b="0" dirty="0" err="1"/>
              <a:t>lobes</a:t>
            </a:r>
            <a:r>
              <a:rPr lang="nb-NO" b="0" dirty="0"/>
              <a:t>, </a:t>
            </a:r>
            <a:r>
              <a:rPr lang="nb-NO" b="0" dirty="0" err="1"/>
              <a:t>caudal</a:t>
            </a:r>
            <a:r>
              <a:rPr lang="nb-NO" b="0" dirty="0"/>
              <a:t> </a:t>
            </a:r>
            <a:r>
              <a:rPr lang="nb-NO" b="0" dirty="0" err="1"/>
              <a:t>middle</a:t>
            </a:r>
            <a:r>
              <a:rPr lang="nb-NO" b="0" dirty="0"/>
              <a:t> frontal </a:t>
            </a:r>
            <a:r>
              <a:rPr lang="nb-NO" b="0" dirty="0" err="1"/>
              <a:t>lobes</a:t>
            </a:r>
            <a:r>
              <a:rPr lang="nb-NO" b="0" dirty="0"/>
              <a:t>, as </a:t>
            </a:r>
            <a:r>
              <a:rPr lang="nb-NO" b="0" dirty="0" err="1"/>
              <a:t>well</a:t>
            </a:r>
            <a:r>
              <a:rPr lang="nb-NO" b="0" dirty="0"/>
              <a:t> as </a:t>
            </a:r>
            <a:r>
              <a:rPr lang="nb-NO" b="0" dirty="0" err="1"/>
              <a:t>the</a:t>
            </a:r>
            <a:r>
              <a:rPr lang="nb-NO" b="0" dirty="0"/>
              <a:t> </a:t>
            </a:r>
            <a:r>
              <a:rPr lang="nb-NO" b="0" dirty="0" err="1"/>
              <a:t>subcortical</a:t>
            </a:r>
            <a:r>
              <a:rPr lang="nb-NO" b="0" dirty="0"/>
              <a:t> </a:t>
            </a:r>
            <a:r>
              <a:rPr lang="nb-NO" b="0" dirty="0" err="1"/>
              <a:t>structure</a:t>
            </a:r>
            <a:r>
              <a:rPr lang="nb-NO" b="0" dirty="0"/>
              <a:t> 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caudate (not visible here)</a:t>
            </a:r>
          </a:p>
          <a:p>
            <a:pPr marL="171450" indent="-171450">
              <a:buFontTx/>
              <a:buChar char="-"/>
            </a:pPr>
            <a:r>
              <a:rPr lang="en-GB" sz="1800" b="0" kern="0" dirty="0">
                <a:effectLst/>
                <a:latin typeface="Times New Roman" panose="02020603050405020304" pitchFamily="18" charset="0"/>
              </a:rPr>
              <a:t>Note that for many other regions there was either no clear difference between MS and HC or no overlap between the two MS </a:t>
            </a:r>
            <a:r>
              <a:rPr lang="en-GB" sz="1800" b="0" kern="0" dirty="0" err="1">
                <a:effectLst/>
                <a:latin typeface="Times New Roman" panose="02020603050405020304" pitchFamily="18" charset="0"/>
              </a:rPr>
              <a:t>cohors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0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Slightly different strategy for study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used around 60 000 HC to establish region-wise normative models (multivariate fractional polynomial regression models)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was done to establish sex and age specific regional brain volume reference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then looked at norm deviations in people in 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797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Advantage: personalised scores, which can be used clinically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580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6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large proportion of people with MS had significantly lower-than-reference brain volumes in the thalamus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say large, because there are rarely disorders with such a large overlap across patients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phenotype was stable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That is a good criterion for early diagnosis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266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total number of deviations across brain areas (on average around 6% of all regions) were associated with disability / EDSS and fatigue / FSS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865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Additionally, thalamic deviations were mostly indicative of disability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505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Praecuneus and superior frontal deviations were strongest associated with fatigue (FSS) and processing speed (PASAT), respectively.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49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Thalamus and superior frontal lobe (SFL) are key areas describing 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Norm-deviations in thalamic volume might be clinically relevant for diagnosis and prognosis, as there is large overlap between patients in having lower thalamic volumes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Thalami are particularly predictive of disability progression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Brain reference values can be used as a personalised medicine tool by providing individual-specific </a:t>
            </a:r>
            <a:r>
              <a:rPr lang="en-GB" dirty="0" err="1"/>
              <a:t>scres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These scores can be used diagnostically and prognostically BEFORE atrophy is visually detectable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Therefore they are promising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53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21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/>
              <a:t>MS is a </a:t>
            </a:r>
            <a:r>
              <a:rPr lang="nb-NO" dirty="0" err="1"/>
              <a:t>neurological</a:t>
            </a:r>
            <a:r>
              <a:rPr lang="nb-NO" dirty="0"/>
              <a:t> </a:t>
            </a:r>
            <a:r>
              <a:rPr lang="nb-NO" dirty="0" err="1"/>
              <a:t>disorder</a:t>
            </a:r>
            <a:r>
              <a:rPr lang="nb-NO" dirty="0"/>
              <a:t>, and </a:t>
            </a:r>
            <a:r>
              <a:rPr lang="nb-NO" dirty="0" err="1"/>
              <a:t>hence</a:t>
            </a:r>
            <a:r>
              <a:rPr lang="nb-NO" dirty="0"/>
              <a:t> </a:t>
            </a:r>
            <a:r>
              <a:rPr lang="nb-NO" dirty="0" err="1"/>
              <a:t>looking</a:t>
            </a:r>
            <a:r>
              <a:rPr lang="nb-NO" dirty="0"/>
              <a:t> at </a:t>
            </a:r>
            <a:r>
              <a:rPr lang="nb-NO" dirty="0" err="1"/>
              <a:t>brain</a:t>
            </a:r>
            <a:r>
              <a:rPr lang="nb-NO" dirty="0"/>
              <a:t> </a:t>
            </a:r>
            <a:r>
              <a:rPr lang="nb-NO" dirty="0" err="1"/>
              <a:t>imaging</a:t>
            </a:r>
            <a:r>
              <a:rPr lang="nb-NO" dirty="0"/>
              <a:t> data </a:t>
            </a:r>
            <a:r>
              <a:rPr lang="nb-NO" dirty="0" err="1"/>
              <a:t>comes</a:t>
            </a:r>
            <a:r>
              <a:rPr lang="nb-NO" dirty="0"/>
              <a:t> </a:t>
            </a:r>
            <a:r>
              <a:rPr lang="nb-NO" dirty="0" err="1"/>
              <a:t>natural</a:t>
            </a:r>
            <a:r>
              <a:rPr lang="nb-NO" dirty="0"/>
              <a:t> to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brain-based</a:t>
            </a:r>
            <a:r>
              <a:rPr lang="nb-NO" dirty="0"/>
              <a:t> </a:t>
            </a:r>
            <a:r>
              <a:rPr lang="nb-NO" dirty="0" err="1"/>
              <a:t>processes</a:t>
            </a: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be by </a:t>
            </a:r>
            <a:r>
              <a:rPr lang="nb-NO" dirty="0" err="1"/>
              <a:t>quantifying</a:t>
            </a:r>
            <a:r>
              <a:rPr lang="nb-NO" dirty="0"/>
              <a:t> </a:t>
            </a:r>
            <a:r>
              <a:rPr lang="nb-NO" dirty="0" err="1"/>
              <a:t>lesions</a:t>
            </a:r>
            <a:r>
              <a:rPr lang="nb-NO" dirty="0"/>
              <a:t>, </a:t>
            </a:r>
            <a:r>
              <a:rPr lang="nb-NO" dirty="0" err="1"/>
              <a:t>differnet</a:t>
            </a:r>
            <a:r>
              <a:rPr lang="nb-NO" dirty="0"/>
              <a:t> </a:t>
            </a:r>
            <a:r>
              <a:rPr lang="nb-NO" dirty="0" err="1"/>
              <a:t>tissue</a:t>
            </a:r>
            <a:r>
              <a:rPr lang="nb-NO" dirty="0"/>
              <a:t> types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such</a:t>
            </a:r>
            <a:r>
              <a:rPr lang="nb-NO" dirty="0"/>
              <a:t>, for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grey</a:t>
            </a:r>
            <a:r>
              <a:rPr lang="nb-NO" dirty="0"/>
              <a:t> matter </a:t>
            </a:r>
            <a:r>
              <a:rPr lang="nb-NO" dirty="0" err="1"/>
              <a:t>atrophy</a:t>
            </a: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/>
              <a:t>The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starting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quanitfyable</a:t>
            </a:r>
            <a:r>
              <a:rPr lang="nb-NO" dirty="0"/>
              <a:t> and </a:t>
            </a:r>
            <a:r>
              <a:rPr lang="nb-NO" dirty="0" err="1"/>
              <a:t>comparable</a:t>
            </a:r>
            <a:r>
              <a:rPr lang="nb-NO" dirty="0"/>
              <a:t> data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2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Different </a:t>
            </a:r>
            <a:r>
              <a:rPr lang="nb-NO" dirty="0" err="1"/>
              <a:t>approaches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used to </a:t>
            </a:r>
            <a:r>
              <a:rPr lang="nb-NO" dirty="0" err="1"/>
              <a:t>quantify</a:t>
            </a:r>
            <a:r>
              <a:rPr lang="nb-NO" dirty="0"/>
              <a:t> images to </a:t>
            </a:r>
            <a:r>
              <a:rPr lang="nb-NO" dirty="0" err="1"/>
              <a:t>allow</a:t>
            </a:r>
            <a:r>
              <a:rPr lang="nb-NO" dirty="0"/>
              <a:t> for </a:t>
            </a:r>
            <a:r>
              <a:rPr lang="nb-NO" dirty="0" err="1"/>
              <a:t>statistical</a:t>
            </a:r>
            <a:r>
              <a:rPr lang="nb-NO" dirty="0"/>
              <a:t> </a:t>
            </a:r>
            <a:r>
              <a:rPr lang="nb-NO" dirty="0" err="1"/>
              <a:t>assessments</a:t>
            </a:r>
            <a:r>
              <a:rPr lang="nb-NO" dirty="0"/>
              <a:t> 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magnetic</a:t>
            </a:r>
            <a:r>
              <a:rPr lang="nb-NO" dirty="0"/>
              <a:t> </a:t>
            </a:r>
            <a:r>
              <a:rPr lang="nb-NO" dirty="0" err="1"/>
              <a:t>resonance</a:t>
            </a:r>
            <a:r>
              <a:rPr lang="nb-NO" dirty="0"/>
              <a:t> </a:t>
            </a:r>
            <a:r>
              <a:rPr lang="nb-NO" dirty="0" err="1"/>
              <a:t>imaging</a:t>
            </a:r>
            <a:r>
              <a:rPr lang="nb-NO" dirty="0"/>
              <a:t> </a:t>
            </a:r>
            <a:r>
              <a:rPr lang="nb-NO" dirty="0" err="1"/>
              <a:t>provides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detailed</a:t>
            </a:r>
            <a:r>
              <a:rPr lang="nb-NO" dirty="0"/>
              <a:t> spatial </a:t>
            </a:r>
            <a:r>
              <a:rPr lang="nb-NO" dirty="0" err="1"/>
              <a:t>information</a:t>
            </a:r>
            <a:r>
              <a:rPr lang="nb-NO" dirty="0"/>
              <a:t> and I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that</a:t>
            </a: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/>
              <a:t>To make </a:t>
            </a:r>
            <a:r>
              <a:rPr lang="nb-NO" dirty="0" err="1"/>
              <a:t>quantification</a:t>
            </a:r>
            <a:r>
              <a:rPr lang="nb-NO" dirty="0"/>
              <a:t> </a:t>
            </a:r>
            <a:r>
              <a:rPr lang="nb-NO" dirty="0" err="1"/>
              <a:t>scalable</a:t>
            </a:r>
            <a:r>
              <a:rPr lang="nb-NO" dirty="0"/>
              <a:t>, </a:t>
            </a:r>
            <a:r>
              <a:rPr lang="nb-NO" dirty="0" err="1"/>
              <a:t>automatised</a:t>
            </a:r>
            <a:r>
              <a:rPr lang="nb-NO" dirty="0"/>
              <a:t> pipelines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applied</a:t>
            </a:r>
            <a:r>
              <a:rPr lang="nb-NO" dirty="0"/>
              <a:t> –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 I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95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Different </a:t>
            </a:r>
            <a:r>
              <a:rPr lang="nb-NO" dirty="0" err="1"/>
              <a:t>magnetic</a:t>
            </a:r>
            <a:r>
              <a:rPr lang="nb-NO" dirty="0"/>
              <a:t> </a:t>
            </a:r>
            <a:r>
              <a:rPr lang="nb-NO" dirty="0" err="1"/>
              <a:t>resonance</a:t>
            </a:r>
            <a:r>
              <a:rPr lang="nb-NO" dirty="0"/>
              <a:t> </a:t>
            </a:r>
            <a:r>
              <a:rPr lang="nb-NO" dirty="0" err="1"/>
              <a:t>imaging</a:t>
            </a:r>
            <a:r>
              <a:rPr lang="nb-NO" dirty="0"/>
              <a:t> </a:t>
            </a:r>
            <a:r>
              <a:rPr lang="nb-NO" dirty="0" err="1"/>
              <a:t>modalities</a:t>
            </a:r>
            <a:r>
              <a:rPr lang="nb-NO" dirty="0"/>
              <a:t> for different purposes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/>
              <a:t>Here I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T1-weighted </a:t>
            </a:r>
            <a:r>
              <a:rPr lang="nb-NO" dirty="0" err="1"/>
              <a:t>imaging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sequences</a:t>
            </a:r>
            <a:r>
              <a:rPr lang="nb-NO" dirty="0"/>
              <a:t> </a:t>
            </a:r>
            <a:r>
              <a:rPr lang="nb-NO" dirty="0" err="1"/>
              <a:t>such</a:t>
            </a:r>
            <a:r>
              <a:rPr lang="nb-NO" dirty="0"/>
              <a:t> as MPRAGE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standard </a:t>
            </a:r>
            <a:r>
              <a:rPr lang="nb-NO" dirty="0" err="1"/>
              <a:t>acquisitions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clinically</a:t>
            </a:r>
            <a:r>
              <a:rPr lang="nb-NO" dirty="0"/>
              <a:t> and in </a:t>
            </a:r>
            <a:r>
              <a:rPr lang="nb-NO" dirty="0" err="1"/>
              <a:t>research</a:t>
            </a:r>
            <a:r>
              <a:rPr lang="nb-NO" dirty="0"/>
              <a:t> (</a:t>
            </a:r>
            <a:r>
              <a:rPr lang="en-GB" dirty="0">
                <a:hlinkClick r:id="rId3"/>
              </a:rPr>
              <a:t>Magnetization Prepared RApid Gradient Echo</a:t>
            </a:r>
            <a:r>
              <a:rPr lang="en-GB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T1-weighted images can be spatially aligned, segmented based on an anatomical atlas, and then statistically compared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76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Atrophy is a known characteristic in MS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However, it is yet unclear how to quantify atrophy from a single MRI, where atrophy = </a:t>
            </a:r>
            <a:r>
              <a:rPr lang="en-GB" b="1" u="sng" dirty="0"/>
              <a:t>process</a:t>
            </a:r>
            <a:r>
              <a:rPr lang="en-GB" dirty="0"/>
              <a:t> !!!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Hence, longitudinal data are necessary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Yet there is little data on the longitudinal degeneration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Additionally, it is unclear whether there is a stereotypical brain morphometric phenotype of MS.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This requires large epidemiological comparison samples</a:t>
            </a:r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81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Still, there are some studies proposing that atrophy patterns are region-specific, often suggesting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Thalamus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Frontal lobes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Cingulate gyrus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Problem: No systematic assessments, no comparison to healthy ageing &gt;&gt; Hence, we conducted two studies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37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We used two different cohorts, on from a </a:t>
            </a:r>
            <a:r>
              <a:rPr lang="en-GB" dirty="0" err="1"/>
              <a:t>multicenter</a:t>
            </a:r>
            <a:r>
              <a:rPr lang="en-GB" dirty="0"/>
              <a:t> clinical trial across Norway and one local dataset collected along clinical assessments in Oslo</a:t>
            </a:r>
          </a:p>
          <a:p>
            <a:pPr marL="171450" indent="-171450">
              <a:buFontTx/>
              <a:buChar char="-"/>
            </a:pPr>
            <a:r>
              <a:rPr lang="en-GB" dirty="0"/>
              <a:t>MRI assessments, 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expanded disability status scale, Paced Auditory Serial Addition Test, Fatigue Severity Scale used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01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We executed two studies with the goal of closer approximating an answer to what the pattern of atrophy in MS looks like</a:t>
            </a:r>
          </a:p>
          <a:p>
            <a:pPr marL="171450" indent="-171450">
              <a:buFontTx/>
              <a:buChar char="-"/>
            </a:pPr>
            <a:r>
              <a:rPr lang="en-GB" dirty="0"/>
              <a:t>Sub-questions were 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whether there actually is accelerated atrophy when comparing with HCs with atrophy, and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Whether there is a stereotypical brain morphometric phenotype of MS 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We used different statistical approaches, where …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first question was tested with traditional statistics comparing the atrophy trajectories (longitudinally) of our MS vs HC cohort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The second question was tested using normative models or age- and sex specific reference values established from a large lifespan cohort 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151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rst p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2CD590E-40B7-E50C-99B2-FFA7564C5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2726224"/>
          </a:xfrm>
          <a:prstGeom prst="rect">
            <a:avLst/>
          </a:prstGeom>
          <a:solidFill>
            <a:srgbClr val="EAFAFE">
              <a:alpha val="8048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D10985-ECE7-E9FB-BDD6-88846B29F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2" y="2922225"/>
            <a:ext cx="8607425" cy="197903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12436"/>
            <a:ext cx="6858000" cy="1609999"/>
          </a:xfrm>
        </p:spPr>
        <p:txBody>
          <a:bodyPr anchor="b">
            <a:normAutofit/>
          </a:bodyPr>
          <a:lstStyle>
            <a:lvl1pPr algn="ctr"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228079"/>
            <a:ext cx="6858000" cy="492274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EAFAFE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AF15E1B0-E352-697B-FCAD-0FB4111276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6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FEF9F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4000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573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2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4000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7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6335B0F8-AF8B-DF4E-1B5E-22F986511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105" y="1360311"/>
            <a:ext cx="6117790" cy="803517"/>
          </a:xfrm>
        </p:spPr>
        <p:txBody>
          <a:bodyPr anchor="b">
            <a:noAutofit/>
          </a:bodyPr>
          <a:lstStyle>
            <a:lvl1pPr algn="ctr">
              <a:defRPr sz="2200" b="0" i="0">
                <a:solidFill>
                  <a:srgbClr val="EAFAF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3106" y="2308285"/>
            <a:ext cx="6117789" cy="1562676"/>
          </a:xfrm>
        </p:spPr>
        <p:txBody>
          <a:bodyPr>
            <a:normAutofit/>
          </a:bodyPr>
          <a:lstStyle>
            <a:lvl1pPr marL="0" indent="0" algn="ctr">
              <a:lnSpc>
                <a:spcPts val="2120"/>
              </a:lnSpc>
              <a:buNone/>
              <a:defRPr sz="1600">
                <a:solidFill>
                  <a:srgbClr val="EAFAFE"/>
                </a:solidFill>
              </a:defRPr>
            </a:lvl1pPr>
            <a:lvl2pPr>
              <a:defRPr sz="1600">
                <a:solidFill>
                  <a:srgbClr val="FEF9F1"/>
                </a:solidFill>
              </a:defRPr>
            </a:lvl2pPr>
            <a:lvl3pPr>
              <a:defRPr sz="1600">
                <a:solidFill>
                  <a:srgbClr val="FEF9F1"/>
                </a:solidFill>
              </a:defRPr>
            </a:lvl3pPr>
            <a:lvl4pPr>
              <a:defRPr sz="1600">
                <a:solidFill>
                  <a:srgbClr val="FEF9F1"/>
                </a:solidFill>
              </a:defRPr>
            </a:lvl4pPr>
            <a:lvl5pPr>
              <a:defRPr sz="1600">
                <a:solidFill>
                  <a:srgbClr val="FEF9F1"/>
                </a:solidFill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6FF1F59D-5A3A-D1B4-68BA-7B102441E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70867" y="2217172"/>
            <a:ext cx="1202267" cy="0"/>
          </a:xfrm>
          <a:prstGeom prst="line">
            <a:avLst/>
          </a:prstGeom>
          <a:ln w="19050">
            <a:solidFill>
              <a:srgbClr val="EC3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3A3DC28-8E5F-EEA6-C441-727AA8E4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11" name="Plassholder for bilde 10" descr="Grafikk">
            <a:extLst>
              <a:ext uri="{FF2B5EF4-FFF2-40B4-BE49-F238E27FC236}">
                <a16:creationId xmlns:a16="http://schemas.microsoft.com/office/drawing/2014/main" id="{80647727-BDEA-7A9F-E705-0A5A4CC1B2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3794501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3A3DC28-8E5F-EEA6-C441-727AA8E4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7" name="Plassholder for bilde 10" descr="Grafikk">
            <a:extLst>
              <a:ext uri="{FF2B5EF4-FFF2-40B4-BE49-F238E27FC236}">
                <a16:creationId xmlns:a16="http://schemas.microsoft.com/office/drawing/2014/main" id="{6900E3F9-7849-02EC-6F65-CA8F5ECDA0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3600234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F4AFA2B-1CDB-4DA6-A565-7736DE60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7" name="Plassholder for bilde 10" descr="Grafikk">
            <a:extLst>
              <a:ext uri="{FF2B5EF4-FFF2-40B4-BE49-F238E27FC236}">
                <a16:creationId xmlns:a16="http://schemas.microsoft.com/office/drawing/2014/main" id="{B7917A54-CB00-3C53-7758-6E4DF1FE0A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431755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E3D04D-3642-3C7F-030A-D839002F6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2000"/>
            <a:ext cx="7698022" cy="994172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1B8D59F-DBC2-B251-2712-3282BCF65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1440000"/>
            <a:ext cx="3788870" cy="562438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E4E996C-D34F-39B1-FE12-DBE614B791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0000" y="2100926"/>
            <a:ext cx="3788870" cy="211092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64AC82B-35CD-0C4D-4656-CBD4A3F9FD5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2" y="1440000"/>
            <a:ext cx="3788870" cy="562438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8BA969A-C54A-844B-13C1-7F0FA0B906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2" y="2100926"/>
            <a:ext cx="3788870" cy="21109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C9E6BABF-9EF4-916D-95EC-83F9ACA6E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B005CF67-7517-2435-A253-4ADAD9F5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E4EFB795-05AE-DD5D-323D-BECC66F8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71776826-5889-3FF9-1682-AFD58B56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79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 descr="Illustrasjonsbilde">
            <a:extLst>
              <a:ext uri="{FF2B5EF4-FFF2-40B4-BE49-F238E27FC236}">
                <a16:creationId xmlns:a16="http://schemas.microsoft.com/office/drawing/2014/main" id="{71C56134-D1EC-D572-CFCC-717A434999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5113" y="259557"/>
            <a:ext cx="8613775" cy="46417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85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 with pictur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 descr="Illustrasjonsbilde">
            <a:extLst>
              <a:ext uri="{FF2B5EF4-FFF2-40B4-BE49-F238E27FC236}">
                <a16:creationId xmlns:a16="http://schemas.microsoft.com/office/drawing/2014/main" id="{65571C10-BF0C-35F0-E75D-C5846C801F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5113" y="265113"/>
            <a:ext cx="8607425" cy="26924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9084E49-BD29-63F2-C68D-C3EBD14C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908853"/>
            <a:ext cx="8607425" cy="1992404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3033268"/>
            <a:ext cx="6858000" cy="67866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805422"/>
            <a:ext cx="6858000" cy="592459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EAFAFE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12" name="Bilde 11" descr="UiB emblem">
            <a:extLst>
              <a:ext uri="{FF2B5EF4-FFF2-40B4-BE49-F238E27FC236}">
                <a16:creationId xmlns:a16="http://schemas.microsoft.com/office/drawing/2014/main" id="{66679B14-9BD6-E9D0-AA04-ED4D73FE61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40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C48CDB-024B-B25D-C592-585207B93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59251745-7591-2E39-51A0-0BB82921E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935" y="1490282"/>
            <a:ext cx="1804131" cy="18041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34" y="3640239"/>
            <a:ext cx="7540333" cy="435590"/>
          </a:xfrm>
        </p:spPr>
        <p:txBody>
          <a:bodyPr anchor="b">
            <a:normAutofit/>
          </a:bodyPr>
          <a:lstStyle>
            <a:lvl1pPr algn="ctr">
              <a:defRPr sz="22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uib.no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78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C48CDB-024B-B25D-C592-585207B93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59251745-7591-2E39-51A0-0BB82921E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935" y="1490282"/>
            <a:ext cx="1804131" cy="18041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34" y="3640239"/>
            <a:ext cx="7540333" cy="435590"/>
          </a:xfrm>
        </p:spPr>
        <p:txBody>
          <a:bodyPr anchor="b">
            <a:normAutofit/>
          </a:bodyPr>
          <a:lstStyle>
            <a:lvl1pPr algn="ctr">
              <a:defRPr sz="2200">
                <a:solidFill>
                  <a:srgbClr val="FEF9F1"/>
                </a:solidFill>
              </a:defRPr>
            </a:lvl1pPr>
          </a:lstStyle>
          <a:p>
            <a:r>
              <a:rPr lang="nb-NO" dirty="0" err="1"/>
              <a:t>uib.no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3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rst pag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2CD590E-40B7-E50C-99B2-FFA7564C5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2726224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D10985-ECE7-E9FB-BDD6-88846B29F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908853"/>
            <a:ext cx="8607425" cy="1992404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12436"/>
            <a:ext cx="6858000" cy="1609999"/>
          </a:xfrm>
        </p:spPr>
        <p:txBody>
          <a:bodyPr anchor="b">
            <a:normAutofit/>
          </a:bodyPr>
          <a:lstStyle>
            <a:lvl1pPr algn="ctr"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228079"/>
            <a:ext cx="6858000" cy="492274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FEF9F1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AF15E1B0-E352-697B-FCAD-0FB4111276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 with pictur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 descr="Illustrasjonsbilde">
            <a:extLst>
              <a:ext uri="{FF2B5EF4-FFF2-40B4-BE49-F238E27FC236}">
                <a16:creationId xmlns:a16="http://schemas.microsoft.com/office/drawing/2014/main" id="{65571C10-BF0C-35F0-E75D-C5846C801F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5113" y="265113"/>
            <a:ext cx="8607425" cy="26924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E71BB231-CD21-AE71-445C-771EC0D4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2" y="2922225"/>
            <a:ext cx="8607425" cy="197903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3033268"/>
            <a:ext cx="6858000" cy="67866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FEF9F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805422"/>
            <a:ext cx="6858000" cy="592459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EF9F1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12" name="Bilde 11" descr="UiB emblem">
            <a:extLst>
              <a:ext uri="{FF2B5EF4-FFF2-40B4-BE49-F238E27FC236}">
                <a16:creationId xmlns:a16="http://schemas.microsoft.com/office/drawing/2014/main" id="{66679B14-9BD6-E9D0-AA04-ED4D73FE61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7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9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993852E3-1163-D854-3E0F-54367F58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AFA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 dirty="0"/>
              <a:t>Date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0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993852E3-1163-D854-3E0F-54367F58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University of Bergen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4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1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02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EBA2A38D-3A00-2F75-4E31-3B6AED1F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347"/>
            <a:ext cx="7698022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C971B24-B741-AC9F-27E6-F1F4BB91A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40873"/>
            <a:ext cx="7698022" cy="290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4DD54FA-4D78-5EB8-8868-C6030A026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4464359"/>
            <a:ext cx="108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Date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37C96BE-AFCB-521B-AA51-6F1A2984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1347" y="4464359"/>
            <a:ext cx="8022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D7B758A-70AA-9663-306F-78EE5C666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46435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University of Bergen</a:t>
            </a:r>
          </a:p>
        </p:txBody>
      </p:sp>
    </p:spTree>
    <p:extLst>
      <p:ext uri="{BB962C8B-B14F-4D97-AF65-F5344CB8AC3E}">
        <p14:creationId xmlns:p14="http://schemas.microsoft.com/office/powerpoint/2010/main" val="337839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7" r:id="rId3"/>
    <p:sldLayoutId id="2147483668" r:id="rId4"/>
    <p:sldLayoutId id="2147483650" r:id="rId5"/>
    <p:sldLayoutId id="2147483672" r:id="rId6"/>
    <p:sldLayoutId id="2147483679" r:id="rId7"/>
    <p:sldLayoutId id="2147483651" r:id="rId8"/>
    <p:sldLayoutId id="2147483673" r:id="rId9"/>
    <p:sldLayoutId id="2147483665" r:id="rId10"/>
    <p:sldLayoutId id="2147483674" r:id="rId11"/>
    <p:sldLayoutId id="2147483666" r:id="rId12"/>
    <p:sldLayoutId id="2147483682" r:id="rId13"/>
    <p:sldLayoutId id="2147483675" r:id="rId14"/>
    <p:sldLayoutId id="2147483676" r:id="rId15"/>
    <p:sldLayoutId id="2147483683" r:id="rId16"/>
    <p:sldLayoutId id="2147483677" r:id="rId17"/>
    <p:sldLayoutId id="2147483653" r:id="rId18"/>
    <p:sldLayoutId id="2147483663" r:id="rId19"/>
    <p:sldLayoutId id="2147483664" r:id="rId20"/>
    <p:sldLayoutId id="2147483669" r:id="rId2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1205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11E9ADF5-379F-3B43-B930-3166FEC3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Accelerated</a:t>
            </a:r>
            <a:r>
              <a:rPr lang="nb-NO" dirty="0"/>
              <a:t> </a:t>
            </a:r>
            <a:r>
              <a:rPr lang="nb-NO" dirty="0" err="1"/>
              <a:t>grey</a:t>
            </a:r>
            <a:r>
              <a:rPr lang="nb-NO" dirty="0"/>
              <a:t> matter </a:t>
            </a:r>
            <a:r>
              <a:rPr lang="nb-NO" dirty="0" err="1"/>
              <a:t>degeneration</a:t>
            </a:r>
            <a:r>
              <a:rPr lang="nb-NO" dirty="0"/>
              <a:t> in </a:t>
            </a:r>
            <a:r>
              <a:rPr lang="nb-NO" dirty="0" err="1"/>
              <a:t>relapsing</a:t>
            </a:r>
            <a:r>
              <a:rPr lang="nb-NO" dirty="0"/>
              <a:t> </a:t>
            </a:r>
            <a:r>
              <a:rPr lang="nb-NO" dirty="0" err="1"/>
              <a:t>remitting</a:t>
            </a:r>
            <a:r>
              <a:rPr lang="nb-NO" dirty="0"/>
              <a:t> multiple </a:t>
            </a:r>
            <a:r>
              <a:rPr lang="nb-NO" dirty="0" err="1"/>
              <a:t>sclerosis</a:t>
            </a:r>
            <a:endParaRPr lang="nb-NO" dirty="0"/>
          </a:p>
        </p:txBody>
      </p:sp>
      <p:pic>
        <p:nvPicPr>
          <p:cNvPr id="1026" name="Picture 2" descr="Logo og profil - Helse Bergen HF">
            <a:extLst>
              <a:ext uri="{FF2B5EF4-FFF2-40B4-BE49-F238E27FC236}">
                <a16:creationId xmlns:a16="http://schemas.microsoft.com/office/drawing/2014/main" id="{4A092282-AA11-7CBC-3CC1-D5F89D64F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42" y="3968929"/>
            <a:ext cx="2390274" cy="44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93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E00A267-FBF4-6284-3DEB-84D19DF46D67}"/>
              </a:ext>
            </a:extLst>
          </p:cNvPr>
          <p:cNvGrpSpPr/>
          <p:nvPr/>
        </p:nvGrpSpPr>
        <p:grpSpPr>
          <a:xfrm>
            <a:off x="884664" y="375795"/>
            <a:ext cx="3816687" cy="3988248"/>
            <a:chOff x="3638272" y="269048"/>
            <a:chExt cx="3816687" cy="39882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3D5160-F625-8D94-D7E6-812AAD5E42C2}"/>
                </a:ext>
              </a:extLst>
            </p:cNvPr>
            <p:cNvGrpSpPr/>
            <p:nvPr/>
          </p:nvGrpSpPr>
          <p:grpSpPr>
            <a:xfrm>
              <a:off x="3638272" y="269048"/>
              <a:ext cx="3816687" cy="3988248"/>
              <a:chOff x="3638272" y="269048"/>
              <a:chExt cx="3816687" cy="39882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240521E-B79A-AFD0-2B3A-DC21B147D5E7}"/>
                  </a:ext>
                </a:extLst>
              </p:cNvPr>
              <p:cNvGrpSpPr/>
              <p:nvPr/>
            </p:nvGrpSpPr>
            <p:grpSpPr>
              <a:xfrm>
                <a:off x="3640039" y="269048"/>
                <a:ext cx="3814920" cy="3252555"/>
                <a:chOff x="1300790" y="1137339"/>
                <a:chExt cx="3814920" cy="325255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B33053-B67A-9D48-1E67-8824A119A400}"/>
                    </a:ext>
                  </a:extLst>
                </p:cNvPr>
                <p:cNvGrpSpPr/>
                <p:nvPr/>
              </p:nvGrpSpPr>
              <p:grpSpPr>
                <a:xfrm>
                  <a:off x="1549063" y="2933743"/>
                  <a:ext cx="1364943" cy="1357043"/>
                  <a:chOff x="1547941" y="1690688"/>
                  <a:chExt cx="1364943" cy="1357043"/>
                </a:xfrm>
              </p:grpSpPr>
              <p:pic>
                <p:nvPicPr>
                  <p:cNvPr id="43" name="Picture 42" descr="A purple brain with a grey strip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E78A561F-C780-45C7-D874-00357C1E5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93149" y="1783991"/>
                    <a:ext cx="696401" cy="482988"/>
                  </a:xfrm>
                  <a:prstGeom prst="rect">
                    <a:avLst/>
                  </a:prstGeom>
                </p:spPr>
              </p:pic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C99135D0-9A01-4F0A-6842-DE265A787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9549" y="1690688"/>
                    <a:ext cx="0" cy="10800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7544D523-5E57-78A5-954D-FE3995ED8E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09549" y="2768718"/>
                    <a:ext cx="108000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0B869B9-F726-FEFE-0BB3-5DDCA9E8BF0A}"/>
                      </a:ext>
                    </a:extLst>
                  </p:cNvPr>
                  <p:cNvCxnSpPr/>
                  <p:nvPr/>
                </p:nvCxnSpPr>
                <p:spPr>
                  <a:xfrm>
                    <a:off x="1926037" y="1994869"/>
                    <a:ext cx="693019" cy="625642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02DBAF2-F0D2-68B5-7368-746B86917329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547" y="2786121"/>
                    <a:ext cx="1103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NO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Time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822376D-990C-82DE-66B6-290651F4EC0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173421" y="2132587"/>
                    <a:ext cx="101064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NO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Brain volume</a:t>
                    </a: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C5B3E94-2097-7DAE-EF85-EABF23F39FD9}"/>
                    </a:ext>
                  </a:extLst>
                </p:cNvPr>
                <p:cNvGrpSpPr/>
                <p:nvPr/>
              </p:nvGrpSpPr>
              <p:grpSpPr>
                <a:xfrm>
                  <a:off x="1547937" y="1561269"/>
                  <a:ext cx="1341612" cy="1357042"/>
                  <a:chOff x="1547937" y="3181619"/>
                  <a:chExt cx="1341612" cy="1357042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43B6CBE5-0A34-E6F3-8A88-7E0CE89B9FB6}"/>
                      </a:ext>
                    </a:extLst>
                  </p:cNvPr>
                  <p:cNvGrpSpPr/>
                  <p:nvPr/>
                </p:nvGrpSpPr>
                <p:grpSpPr>
                  <a:xfrm>
                    <a:off x="1547937" y="3181619"/>
                    <a:ext cx="1341612" cy="1095428"/>
                    <a:chOff x="1547937" y="3181619"/>
                    <a:chExt cx="1341612" cy="1095428"/>
                  </a:xfrm>
                </p:grpSpPr>
                <p:pic>
                  <p:nvPicPr>
                    <p:cNvPr id="38" name="Picture 37" descr="A grey and purple brain&#10;&#10;Description automatically generated">
                      <a:extLst>
                        <a:ext uri="{FF2B5EF4-FFF2-40B4-BE49-F238E27FC236}">
                          <a16:creationId xmlns:a16="http://schemas.microsoft.com/office/drawing/2014/main" id="{20D652DE-A126-5001-238A-5F976E134E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219867" y="3279228"/>
                      <a:ext cx="669677" cy="476617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82D5F32A-3749-68A5-6774-E8EE37A2BC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9549" y="3181619"/>
                      <a:ext cx="0" cy="108000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520C8E39-2E29-313C-831C-0D9C461320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09549" y="4259649"/>
                      <a:ext cx="1080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8187338F-0052-3F06-3CB0-9478EDBFA5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26037" y="3489934"/>
                      <a:ext cx="769037" cy="514952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457B834D-E4DF-6C1F-9B10-D403F229BAA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173418" y="3640918"/>
                      <a:ext cx="1010648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NO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Clinical score</a:t>
                      </a:r>
                    </a:p>
                  </p:txBody>
                </p: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D9285F0-1D4D-949E-7B4D-B9450BD58A2D}"/>
                      </a:ext>
                    </a:extLst>
                  </p:cNvPr>
                  <p:cNvSpPr txBox="1"/>
                  <p:nvPr/>
                </p:nvSpPr>
                <p:spPr>
                  <a:xfrm>
                    <a:off x="1767226" y="4277051"/>
                    <a:ext cx="112231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NO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Brain volume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E6B9CE4-37D3-CE9C-A7D1-05C2D8F45E48}"/>
                    </a:ext>
                  </a:extLst>
                </p:cNvPr>
                <p:cNvGrpSpPr/>
                <p:nvPr/>
              </p:nvGrpSpPr>
              <p:grpSpPr>
                <a:xfrm>
                  <a:off x="2914008" y="1869585"/>
                  <a:ext cx="421538" cy="1468620"/>
                  <a:chOff x="2889549" y="2263393"/>
                  <a:chExt cx="837398" cy="3807067"/>
                </a:xfrm>
              </p:grpSpPr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C82A3895-D15B-2A38-14B6-8C7FB2625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9549" y="2263393"/>
                    <a:ext cx="837398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C145EC53-B406-45F9-AA7F-C3DAD4F47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9549" y="6055176"/>
                    <a:ext cx="837398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9CB6AE87-3A4E-BA7F-EC1D-57F1505027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715735" y="2263393"/>
                    <a:ext cx="11212" cy="3807067"/>
                  </a:xfrm>
                  <a:prstGeom prst="line">
                    <a:avLst/>
                  </a:prstGeom>
                  <a:ln w="190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DB58B5A-FD60-ADE9-5635-FB0224941B03}"/>
                    </a:ext>
                  </a:extLst>
                </p:cNvPr>
                <p:cNvSpPr txBox="1"/>
                <p:nvPr/>
              </p:nvSpPr>
              <p:spPr>
                <a:xfrm>
                  <a:off x="3567294" y="2171961"/>
                  <a:ext cx="15484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NO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Overlap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2A9202-3762-DB84-D482-550351DF8445}"/>
                    </a:ext>
                  </a:extLst>
                </p:cNvPr>
                <p:cNvSpPr/>
                <p:nvPr/>
              </p:nvSpPr>
              <p:spPr>
                <a:xfrm>
                  <a:off x="1300790" y="1137339"/>
                  <a:ext cx="3556220" cy="32525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NO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32" name="Picture 31" descr="A grey and purple brain&#10;&#10;Description automatically generated">
                  <a:extLst>
                    <a:ext uri="{FF2B5EF4-FFF2-40B4-BE49-F238E27FC236}">
                      <a16:creationId xmlns:a16="http://schemas.microsoft.com/office/drawing/2014/main" id="{C6AE9A39-7D3D-37E8-CF67-2486087FA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71469" y="2479738"/>
                  <a:ext cx="929919" cy="670089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353273-348B-0A15-EEB1-120C92E62D3A}"/>
                  </a:ext>
                </a:extLst>
              </p:cNvPr>
              <p:cNvSpPr txBox="1"/>
              <p:nvPr/>
            </p:nvSpPr>
            <p:spPr>
              <a:xfrm>
                <a:off x="3638272" y="3518632"/>
                <a:ext cx="3556214" cy="73866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NO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1. What are the brain atrophy patterns in MS and their overlap with disability accumulation?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4B8E78-D750-EB1B-7D6B-CE7A5F9002DA}"/>
                </a:ext>
              </a:extLst>
            </p:cNvPr>
            <p:cNvSpPr txBox="1"/>
            <p:nvPr/>
          </p:nvSpPr>
          <p:spPr>
            <a:xfrm>
              <a:off x="3638273" y="362773"/>
              <a:ext cx="35449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Multiple Sclerosis</a:t>
              </a:r>
            </a:p>
          </p:txBody>
        </p:sp>
      </p:grpSp>
      <p:pic>
        <p:nvPicPr>
          <p:cNvPr id="49" name="Picture 2" descr="Logo og profil - Helse Bergen HF">
            <a:extLst>
              <a:ext uri="{FF2B5EF4-FFF2-40B4-BE49-F238E27FC236}">
                <a16:creationId xmlns:a16="http://schemas.microsoft.com/office/drawing/2014/main" id="{71F080DF-7998-9F7A-B79A-5132D2AA5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DA3C60-AD71-F662-561A-86984A0396C1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4CDC44-26E8-F734-1DE4-4AAB1718F4CA}"/>
              </a:ext>
            </a:extLst>
          </p:cNvPr>
          <p:cNvSpPr txBox="1"/>
          <p:nvPr/>
        </p:nvSpPr>
        <p:spPr>
          <a:xfrm>
            <a:off x="5183619" y="4912668"/>
            <a:ext cx="3960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Korbmacher et al. (2025) </a:t>
            </a:r>
            <a:r>
              <a:rPr lang="en-GB" sz="9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medRxiv</a:t>
            </a: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. https://</a:t>
            </a:r>
            <a:r>
              <a:rPr lang="en-GB" sz="900" dirty="0" err="1">
                <a:latin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/10.1101/2025.07.01.25330635</a:t>
            </a:r>
          </a:p>
        </p:txBody>
      </p:sp>
    </p:spTree>
    <p:extLst>
      <p:ext uri="{BB962C8B-B14F-4D97-AF65-F5344CB8AC3E}">
        <p14:creationId xmlns:p14="http://schemas.microsoft.com/office/powerpoint/2010/main" val="348241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CA08087-B5B4-A153-09AA-6C1AF6AD02DD}"/>
              </a:ext>
            </a:extLst>
          </p:cNvPr>
          <p:cNvGrpSpPr/>
          <p:nvPr/>
        </p:nvGrpSpPr>
        <p:grpSpPr>
          <a:xfrm flipV="1">
            <a:off x="6228056" y="2844591"/>
            <a:ext cx="434495" cy="1476843"/>
            <a:chOff x="2889549" y="2549352"/>
            <a:chExt cx="618900" cy="315026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327592-F55E-C075-201D-9793ABBE8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9549" y="5699620"/>
              <a:ext cx="6189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01910CF-DDBF-88F8-D9DD-1C5357E2C1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8449" y="2549352"/>
              <a:ext cx="0" cy="315026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6856D-18DA-E9A0-BC7E-B03547015BCC}"/>
              </a:ext>
            </a:extLst>
          </p:cNvPr>
          <p:cNvCxnSpPr>
            <a:cxnSpLocks/>
          </p:cNvCxnSpPr>
          <p:nvPr/>
        </p:nvCxnSpPr>
        <p:spPr>
          <a:xfrm>
            <a:off x="516729" y="4291806"/>
            <a:ext cx="6147015" cy="646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453ACA-7CA3-7406-B910-7AD0782A187D}"/>
              </a:ext>
            </a:extLst>
          </p:cNvPr>
          <p:cNvCxnSpPr>
            <a:cxnSpLocks/>
          </p:cNvCxnSpPr>
          <p:nvPr/>
        </p:nvCxnSpPr>
        <p:spPr>
          <a:xfrm>
            <a:off x="514692" y="2814965"/>
            <a:ext cx="0" cy="148331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18D847-7D2D-88B6-CA93-AA9E6C59EF77}"/>
              </a:ext>
            </a:extLst>
          </p:cNvPr>
          <p:cNvCxnSpPr>
            <a:cxnSpLocks/>
          </p:cNvCxnSpPr>
          <p:nvPr/>
        </p:nvCxnSpPr>
        <p:spPr>
          <a:xfrm>
            <a:off x="514695" y="2814961"/>
            <a:ext cx="60547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 descr="A purple brain with black lines&#10;&#10;Description automatically generated">
            <a:extLst>
              <a:ext uri="{FF2B5EF4-FFF2-40B4-BE49-F238E27FC236}">
                <a16:creationId xmlns:a16="http://schemas.microsoft.com/office/drawing/2014/main" id="{B0CE24F4-165B-B053-E6F9-0E2D4EC77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506" y="2426327"/>
            <a:ext cx="612434" cy="427649"/>
          </a:xfrm>
          <a:prstGeom prst="rect">
            <a:avLst/>
          </a:prstGeom>
        </p:spPr>
      </p:pic>
      <p:pic>
        <p:nvPicPr>
          <p:cNvPr id="11" name="Picture 10" descr="A colorful brain with different colors&#10;&#10;Description automatically generated">
            <a:extLst>
              <a:ext uri="{FF2B5EF4-FFF2-40B4-BE49-F238E27FC236}">
                <a16:creationId xmlns:a16="http://schemas.microsoft.com/office/drawing/2014/main" id="{DDF78FFF-9E9B-B28E-2D88-AD9B84E95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444" y="2894373"/>
            <a:ext cx="988862" cy="6738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6ED811C-42D6-F97E-F2E8-6ADF226B6A15}"/>
              </a:ext>
            </a:extLst>
          </p:cNvPr>
          <p:cNvGrpSpPr/>
          <p:nvPr/>
        </p:nvGrpSpPr>
        <p:grpSpPr>
          <a:xfrm>
            <a:off x="4907314" y="2178108"/>
            <a:ext cx="1341609" cy="1357043"/>
            <a:chOff x="1547940" y="5288536"/>
            <a:chExt cx="1341609" cy="13570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6652B8-A9A1-4E4D-D07F-52F8255A4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9549" y="5288536"/>
              <a:ext cx="0" cy="10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E38709-EBAC-AE7C-3432-9F21BA77D99E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49" y="6366566"/>
              <a:ext cx="10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786E8D-BBAC-F721-EADB-F245664D3FBE}"/>
                </a:ext>
              </a:extLst>
            </p:cNvPr>
            <p:cNvCxnSpPr/>
            <p:nvPr/>
          </p:nvCxnSpPr>
          <p:spPr>
            <a:xfrm>
              <a:off x="1926037" y="5592717"/>
              <a:ext cx="693019" cy="6256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B0DD07-7BC6-14DB-48DD-3AC7157FA353}"/>
                </a:ext>
              </a:extLst>
            </p:cNvPr>
            <p:cNvSpPr txBox="1"/>
            <p:nvPr/>
          </p:nvSpPr>
          <p:spPr>
            <a:xfrm>
              <a:off x="1809548" y="6383969"/>
              <a:ext cx="10106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16345A-26AB-A2F7-CB2C-C0921D78306E}"/>
                </a:ext>
              </a:extLst>
            </p:cNvPr>
            <p:cNvSpPr txBox="1"/>
            <p:nvPr/>
          </p:nvSpPr>
          <p:spPr>
            <a:xfrm rot="16200000">
              <a:off x="1173420" y="5730435"/>
              <a:ext cx="10106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>
                  <a:latin typeface="Calibri" panose="020F0502020204030204" pitchFamily="34" charset="0"/>
                  <a:cs typeface="Calibri" panose="020F0502020204030204" pitchFamily="34" charset="0"/>
                </a:rPr>
                <a:t>Brain </a:t>
              </a:r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v</a:t>
              </a:r>
              <a:r>
                <a:rPr lang="en-NO" sz="1100">
                  <a:latin typeface="Calibri" panose="020F0502020204030204" pitchFamily="34" charset="0"/>
                  <a:cs typeface="Calibri" panose="020F0502020204030204" pitchFamily="34" charset="0"/>
                </a:rPr>
                <a:t>olume</a:t>
              </a:r>
              <a:endParaRPr lang="en-N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13A2BD-F38A-059B-3432-839F020F78E9}"/>
              </a:ext>
            </a:extLst>
          </p:cNvPr>
          <p:cNvSpPr txBox="1"/>
          <p:nvPr/>
        </p:nvSpPr>
        <p:spPr>
          <a:xfrm>
            <a:off x="6663742" y="2037264"/>
            <a:ext cx="1414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latin typeface="Calibri" panose="020F0502020204030204" pitchFamily="34" charset="0"/>
                <a:cs typeface="Calibri" panose="020F0502020204030204" pitchFamily="34" charset="0"/>
              </a:rPr>
              <a:t>Ageing comparison: MS vs healthy agers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E68F78-BAD9-671B-147D-113081B393CA}"/>
              </a:ext>
            </a:extLst>
          </p:cNvPr>
          <p:cNvSpPr/>
          <p:nvPr/>
        </p:nvSpPr>
        <p:spPr>
          <a:xfrm>
            <a:off x="4660163" y="1622993"/>
            <a:ext cx="3554448" cy="2030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DF1CDC-C218-C087-4C49-E129CC6159BE}"/>
              </a:ext>
            </a:extLst>
          </p:cNvPr>
          <p:cNvSpPr txBox="1"/>
          <p:nvPr/>
        </p:nvSpPr>
        <p:spPr>
          <a:xfrm>
            <a:off x="4660163" y="3625382"/>
            <a:ext cx="3554443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>
            <a:defPPr>
              <a:defRPr lang="en-NO"/>
            </a:defPPr>
            <a:lvl1pPr>
              <a:defRPr sz="1400"/>
            </a:lvl1pPr>
          </a:lstStyle>
          <a:p>
            <a:r>
              <a:rPr lang="en-NO" dirty="0">
                <a:latin typeface="Calibri" panose="020F0502020204030204" pitchFamily="34" charset="0"/>
                <a:cs typeface="Calibri" panose="020F0502020204030204" pitchFamily="34" charset="0"/>
              </a:rPr>
              <a:t>2. Do brains of people with MS age faster than those of older healthy agers?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424473-44C0-244F-4CD7-B28A19DB42A8}"/>
              </a:ext>
            </a:extLst>
          </p:cNvPr>
          <p:cNvSpPr txBox="1"/>
          <p:nvPr/>
        </p:nvSpPr>
        <p:spPr>
          <a:xfrm>
            <a:off x="4660163" y="1722677"/>
            <a:ext cx="3554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100" b="1" dirty="0">
                <a:latin typeface="Calibri" panose="020F0502020204030204" pitchFamily="34" charset="0"/>
                <a:cs typeface="Calibri" panose="020F0502020204030204" pitchFamily="34" charset="0"/>
              </a:rPr>
              <a:t>Healthy Controls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00A267-FBF4-6284-3DEB-84D19DF46D67}"/>
              </a:ext>
            </a:extLst>
          </p:cNvPr>
          <p:cNvGrpSpPr/>
          <p:nvPr/>
        </p:nvGrpSpPr>
        <p:grpSpPr>
          <a:xfrm>
            <a:off x="884664" y="375795"/>
            <a:ext cx="3557987" cy="3772804"/>
            <a:chOff x="3638272" y="269048"/>
            <a:chExt cx="3557987" cy="37728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3D5160-F625-8D94-D7E6-812AAD5E42C2}"/>
                </a:ext>
              </a:extLst>
            </p:cNvPr>
            <p:cNvGrpSpPr/>
            <p:nvPr/>
          </p:nvGrpSpPr>
          <p:grpSpPr>
            <a:xfrm>
              <a:off x="3638272" y="269048"/>
              <a:ext cx="3557987" cy="3772804"/>
              <a:chOff x="3638272" y="269048"/>
              <a:chExt cx="3557987" cy="377280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240521E-B79A-AFD0-2B3A-DC21B147D5E7}"/>
                  </a:ext>
                </a:extLst>
              </p:cNvPr>
              <p:cNvGrpSpPr/>
              <p:nvPr/>
            </p:nvGrpSpPr>
            <p:grpSpPr>
              <a:xfrm>
                <a:off x="3640039" y="269048"/>
                <a:ext cx="3556220" cy="3252555"/>
                <a:chOff x="1300790" y="1137339"/>
                <a:chExt cx="3556220" cy="325255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3B33053-B67A-9D48-1E67-8824A119A400}"/>
                    </a:ext>
                  </a:extLst>
                </p:cNvPr>
                <p:cNvGrpSpPr/>
                <p:nvPr/>
              </p:nvGrpSpPr>
              <p:grpSpPr>
                <a:xfrm>
                  <a:off x="1549063" y="2933743"/>
                  <a:ext cx="1364943" cy="1357043"/>
                  <a:chOff x="1547941" y="1690688"/>
                  <a:chExt cx="1364943" cy="1357043"/>
                </a:xfrm>
              </p:grpSpPr>
              <p:pic>
                <p:nvPicPr>
                  <p:cNvPr id="43" name="Picture 42" descr="A purple brain with a grey strip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E78A561F-C780-45C7-D874-00357C1E5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193149" y="1783991"/>
                    <a:ext cx="696401" cy="482988"/>
                  </a:xfrm>
                  <a:prstGeom prst="rect">
                    <a:avLst/>
                  </a:prstGeom>
                </p:spPr>
              </p:pic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C99135D0-9A01-4F0A-6842-DE265A787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09549" y="1690688"/>
                    <a:ext cx="0" cy="10800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7544D523-5E57-78A5-954D-FE3995ED8E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09549" y="2768718"/>
                    <a:ext cx="108000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0B869B9-F726-FEFE-0BB3-5DDCA9E8BF0A}"/>
                      </a:ext>
                    </a:extLst>
                  </p:cNvPr>
                  <p:cNvCxnSpPr/>
                  <p:nvPr/>
                </p:nvCxnSpPr>
                <p:spPr>
                  <a:xfrm>
                    <a:off x="1926037" y="1994869"/>
                    <a:ext cx="693019" cy="625642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102DBAF2-F0D2-68B5-7368-746B86917329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547" y="2786121"/>
                    <a:ext cx="1103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NO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Time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822376D-990C-82DE-66B6-290651F4EC0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173421" y="2132587"/>
                    <a:ext cx="101064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NO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Brain volume</a:t>
                    </a: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C5B3E94-2097-7DAE-EF85-EABF23F39FD9}"/>
                    </a:ext>
                  </a:extLst>
                </p:cNvPr>
                <p:cNvGrpSpPr/>
                <p:nvPr/>
              </p:nvGrpSpPr>
              <p:grpSpPr>
                <a:xfrm>
                  <a:off x="1547937" y="1561269"/>
                  <a:ext cx="1341612" cy="1357042"/>
                  <a:chOff x="1547937" y="3181619"/>
                  <a:chExt cx="1341612" cy="1357042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43B6CBE5-0A34-E6F3-8A88-7E0CE89B9FB6}"/>
                      </a:ext>
                    </a:extLst>
                  </p:cNvPr>
                  <p:cNvGrpSpPr/>
                  <p:nvPr/>
                </p:nvGrpSpPr>
                <p:grpSpPr>
                  <a:xfrm>
                    <a:off x="1547937" y="3181619"/>
                    <a:ext cx="1341612" cy="1095428"/>
                    <a:chOff x="1547937" y="3181619"/>
                    <a:chExt cx="1341612" cy="1095428"/>
                  </a:xfrm>
                </p:grpSpPr>
                <p:pic>
                  <p:nvPicPr>
                    <p:cNvPr id="38" name="Picture 37" descr="A grey and purple brain&#10;&#10;Description automatically generated">
                      <a:extLst>
                        <a:ext uri="{FF2B5EF4-FFF2-40B4-BE49-F238E27FC236}">
                          <a16:creationId xmlns:a16="http://schemas.microsoft.com/office/drawing/2014/main" id="{20D652DE-A126-5001-238A-5F976E134E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219867" y="3279228"/>
                      <a:ext cx="669677" cy="476617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82D5F32A-3749-68A5-6774-E8EE37A2BC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09549" y="3181619"/>
                      <a:ext cx="0" cy="108000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520C8E39-2E29-313C-831C-0D9C461320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09549" y="4259649"/>
                      <a:ext cx="1080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8187338F-0052-3F06-3CB0-9478EDBFA5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26037" y="3489934"/>
                      <a:ext cx="769037" cy="514952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457B834D-E4DF-6C1F-9B10-D403F229BAA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173418" y="3640918"/>
                      <a:ext cx="1010648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NO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Clinical score</a:t>
                      </a:r>
                    </a:p>
                  </p:txBody>
                </p: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D9285F0-1D4D-949E-7B4D-B9450BD58A2D}"/>
                      </a:ext>
                    </a:extLst>
                  </p:cNvPr>
                  <p:cNvSpPr txBox="1"/>
                  <p:nvPr/>
                </p:nvSpPr>
                <p:spPr>
                  <a:xfrm>
                    <a:off x="1767226" y="4277051"/>
                    <a:ext cx="112231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NO" sz="1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Brain volume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E6B9CE4-37D3-CE9C-A7D1-05C2D8F45E48}"/>
                    </a:ext>
                  </a:extLst>
                </p:cNvPr>
                <p:cNvGrpSpPr/>
                <p:nvPr/>
              </p:nvGrpSpPr>
              <p:grpSpPr>
                <a:xfrm>
                  <a:off x="2914008" y="1869585"/>
                  <a:ext cx="421538" cy="1468620"/>
                  <a:chOff x="2889549" y="2263393"/>
                  <a:chExt cx="837398" cy="3807067"/>
                </a:xfrm>
              </p:grpSpPr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C82A3895-D15B-2A38-14B6-8C7FB2625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9549" y="2263393"/>
                    <a:ext cx="837398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C145EC53-B406-45F9-AA7F-C3DAD4F47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89549" y="6055176"/>
                    <a:ext cx="837398" cy="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9CB6AE87-3A4E-BA7F-EC1D-57F1505027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715735" y="2263393"/>
                    <a:ext cx="11212" cy="3807067"/>
                  </a:xfrm>
                  <a:prstGeom prst="line">
                    <a:avLst/>
                  </a:prstGeom>
                  <a:ln w="190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2A9202-3762-DB84-D482-550351DF8445}"/>
                    </a:ext>
                  </a:extLst>
                </p:cNvPr>
                <p:cNvSpPr/>
                <p:nvPr/>
              </p:nvSpPr>
              <p:spPr>
                <a:xfrm>
                  <a:off x="1300790" y="1137339"/>
                  <a:ext cx="3556220" cy="32525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NO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353273-348B-0A15-EEB1-120C92E62D3A}"/>
                  </a:ext>
                </a:extLst>
              </p:cNvPr>
              <p:cNvSpPr txBox="1"/>
              <p:nvPr/>
            </p:nvSpPr>
            <p:spPr>
              <a:xfrm>
                <a:off x="3638272" y="3518632"/>
                <a:ext cx="3556214" cy="5232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NO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1. What are the brain ageing patterns in MS and their overlap with functional loss?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4B8E78-D750-EB1B-7D6B-CE7A5F9002DA}"/>
                </a:ext>
              </a:extLst>
            </p:cNvPr>
            <p:cNvSpPr txBox="1"/>
            <p:nvPr/>
          </p:nvSpPr>
          <p:spPr>
            <a:xfrm>
              <a:off x="3638273" y="362773"/>
              <a:ext cx="35449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Multiple Sclerosis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2753DB-C156-F666-AA2D-5AE4AA360394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1EA91-323E-C807-6DD0-A1D06CDCF2C3}"/>
              </a:ext>
            </a:extLst>
          </p:cNvPr>
          <p:cNvSpPr txBox="1"/>
          <p:nvPr/>
        </p:nvSpPr>
        <p:spPr>
          <a:xfrm>
            <a:off x="5183619" y="4912668"/>
            <a:ext cx="3960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Korbmacher et al. (2025) </a:t>
            </a:r>
            <a:r>
              <a:rPr lang="en-GB" sz="900" i="1" dirty="0" err="1"/>
              <a:t>medRxiv</a:t>
            </a:r>
            <a:r>
              <a:rPr lang="en-GB" sz="900" dirty="0"/>
              <a:t>. https://</a:t>
            </a:r>
            <a:r>
              <a:rPr lang="en-GB" sz="900" dirty="0" err="1"/>
              <a:t>doi.org</a:t>
            </a:r>
            <a:r>
              <a:rPr lang="en-GB" sz="900" dirty="0"/>
              <a:t>/10.1101/2025.07.01.25330635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20DD57-352B-518C-C6CC-D26A16715680}"/>
              </a:ext>
            </a:extLst>
          </p:cNvPr>
          <p:cNvSpPr txBox="1"/>
          <p:nvPr/>
        </p:nvSpPr>
        <p:spPr>
          <a:xfrm>
            <a:off x="3152935" y="1410417"/>
            <a:ext cx="1548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400" dirty="0">
                <a:latin typeface="Calibri" panose="020F0502020204030204" pitchFamily="34" charset="0"/>
                <a:cs typeface="Calibri" panose="020F0502020204030204" pitchFamily="34" charset="0"/>
              </a:rPr>
              <a:t>Overlap</a:t>
            </a:r>
          </a:p>
        </p:txBody>
      </p:sp>
      <p:pic>
        <p:nvPicPr>
          <p:cNvPr id="50" name="Picture 49" descr="A grey and purple brain&#10;&#10;Description automatically generated">
            <a:extLst>
              <a:ext uri="{FF2B5EF4-FFF2-40B4-BE49-F238E27FC236}">
                <a16:creationId xmlns:a16="http://schemas.microsoft.com/office/drawing/2014/main" id="{463FF018-1FA7-1777-9236-39B5DA266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110" y="1718194"/>
            <a:ext cx="929919" cy="6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0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F8F-AA91-0B55-F3F5-470020F2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estimate differences in ageing trajectories?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3BDA6C-1984-6170-B067-AF9C41B7354C}"/>
              </a:ext>
            </a:extLst>
          </p:cNvPr>
          <p:cNvGrpSpPr/>
          <p:nvPr/>
        </p:nvGrpSpPr>
        <p:grpSpPr>
          <a:xfrm>
            <a:off x="991388" y="1952545"/>
            <a:ext cx="1239483" cy="1261280"/>
            <a:chOff x="1535891" y="1690688"/>
            <a:chExt cx="1353659" cy="1382104"/>
          </a:xfrm>
        </p:grpSpPr>
        <p:pic>
          <p:nvPicPr>
            <p:cNvPr id="21" name="Picture 20" descr="A purple brain with a grey strip&#10;&#10;Description automatically generated with medium confidence">
              <a:extLst>
                <a:ext uri="{FF2B5EF4-FFF2-40B4-BE49-F238E27FC236}">
                  <a16:creationId xmlns:a16="http://schemas.microsoft.com/office/drawing/2014/main" id="{80D435AD-80D1-17F7-E4F5-4011D9BE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3149" y="1748601"/>
              <a:ext cx="696401" cy="51837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55FC94-FAE4-717F-41BE-9CB8DCAA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9549" y="1690688"/>
              <a:ext cx="0" cy="10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7355F4-C774-3DE8-F485-D26C87D79925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49" y="2768718"/>
              <a:ext cx="10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B08AD7-62A6-8BA4-3CFD-3D3D4BF42518}"/>
                </a:ext>
              </a:extLst>
            </p:cNvPr>
            <p:cNvCxnSpPr/>
            <p:nvPr/>
          </p:nvCxnSpPr>
          <p:spPr>
            <a:xfrm>
              <a:off x="1926037" y="1994869"/>
              <a:ext cx="693019" cy="6256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305927-5AEF-8D89-4DC4-D22932220FD1}"/>
                </a:ext>
              </a:extLst>
            </p:cNvPr>
            <p:cNvSpPr txBox="1"/>
            <p:nvPr/>
          </p:nvSpPr>
          <p:spPr>
            <a:xfrm>
              <a:off x="1725834" y="2786121"/>
              <a:ext cx="1010641" cy="286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460BBA-BD05-EE6C-765C-1BED935FF520}"/>
                </a:ext>
              </a:extLst>
            </p:cNvPr>
            <p:cNvSpPr txBox="1"/>
            <p:nvPr/>
          </p:nvSpPr>
          <p:spPr>
            <a:xfrm rot="16200000">
              <a:off x="1173420" y="2120539"/>
              <a:ext cx="1010649" cy="285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Volume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FC19B41-2FDE-91C3-0CC9-E3D99C66C235}"/>
              </a:ext>
            </a:extLst>
          </p:cNvPr>
          <p:cNvSpPr/>
          <p:nvPr/>
        </p:nvSpPr>
        <p:spPr>
          <a:xfrm>
            <a:off x="933878" y="1420835"/>
            <a:ext cx="3256264" cy="2816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F92A47-B35B-109C-8F1B-24207420685F}"/>
              </a:ext>
            </a:extLst>
          </p:cNvPr>
          <p:cNvSpPr txBox="1"/>
          <p:nvPr/>
        </p:nvSpPr>
        <p:spPr>
          <a:xfrm>
            <a:off x="932112" y="4279933"/>
            <a:ext cx="325626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NO" sz="1400" dirty="0">
                <a:latin typeface="Calibri" panose="020F0502020204030204" pitchFamily="34" charset="0"/>
                <a:cs typeface="Calibri" panose="020F0502020204030204" pitchFamily="34" charset="0"/>
              </a:rPr>
              <a:t>What are the brain ageing patterns in MS and their overlap with progression?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B57FC4-9AFF-88A7-3355-3402C042A0B8}"/>
              </a:ext>
            </a:extLst>
          </p:cNvPr>
          <p:cNvGrpSpPr/>
          <p:nvPr/>
        </p:nvGrpSpPr>
        <p:grpSpPr>
          <a:xfrm>
            <a:off x="2529668" y="1956427"/>
            <a:ext cx="1239483" cy="1261280"/>
            <a:chOff x="1535890" y="1690688"/>
            <a:chExt cx="1353659" cy="138210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824E8-E875-44E9-E9FA-FF9E0C9B9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9549" y="1690688"/>
              <a:ext cx="0" cy="10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3331A33-67AE-61F7-81BB-EFA7C6ED671B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49" y="2768718"/>
              <a:ext cx="10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D37480-DA9F-FFCB-BE9E-178FF2F93878}"/>
                </a:ext>
              </a:extLst>
            </p:cNvPr>
            <p:cNvCxnSpPr>
              <a:cxnSpLocks/>
            </p:cNvCxnSpPr>
            <p:nvPr/>
          </p:nvCxnSpPr>
          <p:spPr>
            <a:xfrm>
              <a:off x="1927232" y="2163418"/>
              <a:ext cx="847950" cy="284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079EBD-12CE-CC3C-F00F-484B9FBA2FFB}"/>
                </a:ext>
              </a:extLst>
            </p:cNvPr>
            <p:cNvSpPr txBox="1"/>
            <p:nvPr/>
          </p:nvSpPr>
          <p:spPr>
            <a:xfrm>
              <a:off x="1654074" y="2786121"/>
              <a:ext cx="1010641" cy="286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4BB6B8-5F41-4857-63DB-9E8FBCC6591D}"/>
                </a:ext>
              </a:extLst>
            </p:cNvPr>
            <p:cNvSpPr txBox="1"/>
            <p:nvPr/>
          </p:nvSpPr>
          <p:spPr>
            <a:xfrm rot="16200000">
              <a:off x="1173420" y="2120539"/>
              <a:ext cx="1010649" cy="285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338600-B66A-8452-B53E-D6BB882BB276}"/>
              </a:ext>
            </a:extLst>
          </p:cNvPr>
          <p:cNvSpPr txBox="1"/>
          <p:nvPr/>
        </p:nvSpPr>
        <p:spPr>
          <a:xfrm>
            <a:off x="1419640" y="156705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200" dirty="0">
                <a:latin typeface="Calibri" panose="020F0502020204030204" pitchFamily="34" charset="0"/>
                <a:cs typeface="Calibri" panose="020F0502020204030204" pitchFamily="34" charset="0"/>
              </a:rPr>
              <a:t>Multiple sclerosis vs healthy controls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Picture 39" descr="A purple brain with black lines&#10;&#10;Description automatically generated">
            <a:extLst>
              <a:ext uri="{FF2B5EF4-FFF2-40B4-BE49-F238E27FC236}">
                <a16:creationId xmlns:a16="http://schemas.microsoft.com/office/drawing/2014/main" id="{81A17E6C-D921-FE9B-BFDA-E4F7BE8C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05" y="2005395"/>
            <a:ext cx="553896" cy="4166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05C0DD9-ED39-5EA6-0DC4-B2769A50BAC5}"/>
                  </a:ext>
                </a:extLst>
              </p:cNvPr>
              <p:cNvSpPr txBox="1"/>
              <p:nvPr/>
            </p:nvSpPr>
            <p:spPr>
              <a:xfrm>
                <a:off x="-692792" y="2430269"/>
                <a:ext cx="457200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05C0DD9-ED39-5EA6-0DC4-B2769A50B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792" y="2430269"/>
                <a:ext cx="4572000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7C00F3-0AF0-EE6F-04BF-2E32A6C81A2B}"/>
                  </a:ext>
                </a:extLst>
              </p:cNvPr>
              <p:cNvSpPr txBox="1"/>
              <p:nvPr/>
            </p:nvSpPr>
            <p:spPr>
              <a:xfrm>
                <a:off x="3051888" y="2561221"/>
                <a:ext cx="2671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7C00F3-0AF0-EE6F-04BF-2E32A6C81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88" y="2561221"/>
                <a:ext cx="267107" cy="215444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EDCBF182-2F07-8D2B-CCB6-1A80FE263DBD}"/>
              </a:ext>
            </a:extLst>
          </p:cNvPr>
          <p:cNvSpPr/>
          <p:nvPr/>
        </p:nvSpPr>
        <p:spPr>
          <a:xfrm>
            <a:off x="2414592" y="2475184"/>
            <a:ext cx="1043370" cy="549418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2497B5-5450-771D-3496-836E489AB025}"/>
              </a:ext>
            </a:extLst>
          </p:cNvPr>
          <p:cNvCxnSpPr>
            <a:cxnSpLocks/>
            <a:stCxn id="52" idx="2"/>
          </p:cNvCxnSpPr>
          <p:nvPr/>
        </p:nvCxnSpPr>
        <p:spPr>
          <a:xfrm flipV="1">
            <a:off x="3457962" y="2609045"/>
            <a:ext cx="71277" cy="140848"/>
          </a:xfrm>
          <a:prstGeom prst="line">
            <a:avLst/>
          </a:prstGeom>
          <a:ln w="31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0799E5-FC74-3266-2300-868AA1E615D7}"/>
                  </a:ext>
                </a:extLst>
              </p:cNvPr>
              <p:cNvSpPr txBox="1"/>
              <p:nvPr/>
            </p:nvSpPr>
            <p:spPr>
              <a:xfrm>
                <a:off x="3419882" y="2588790"/>
                <a:ext cx="2671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𝑆𝐸</m:t>
                      </m:r>
                      <m:r>
                        <a:rPr lang="en-GB" sz="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0799E5-FC74-3266-2300-868AA1E6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82" y="2588790"/>
                <a:ext cx="267107" cy="215444"/>
              </a:xfrm>
              <a:prstGeom prst="rect">
                <a:avLst/>
              </a:prstGeom>
              <a:blipFill>
                <a:blip r:embed="rId7"/>
                <a:stretch>
                  <a:fillRect r="-18182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9D768032-D23C-2905-1078-C89D994756FB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FEED49-E883-13D0-8A1B-0156EE43D5FF}"/>
              </a:ext>
            </a:extLst>
          </p:cNvPr>
          <p:cNvSpPr txBox="1"/>
          <p:nvPr/>
        </p:nvSpPr>
        <p:spPr>
          <a:xfrm>
            <a:off x="5183619" y="4912668"/>
            <a:ext cx="3960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Korbmacher et al. (2025) </a:t>
            </a:r>
            <a:r>
              <a:rPr lang="en-GB" sz="9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medRxiv</a:t>
            </a: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. https://</a:t>
            </a:r>
            <a:r>
              <a:rPr lang="en-GB" sz="900" dirty="0" err="1">
                <a:latin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/10.1101/2025.07.01.25330635</a:t>
            </a:r>
          </a:p>
        </p:txBody>
      </p:sp>
    </p:spTree>
    <p:extLst>
      <p:ext uri="{BB962C8B-B14F-4D97-AF65-F5344CB8AC3E}">
        <p14:creationId xmlns:p14="http://schemas.microsoft.com/office/powerpoint/2010/main" val="39551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F8F-AA91-0B55-F3F5-470020F2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3BDA6C-1984-6170-B067-AF9C41B7354C}"/>
              </a:ext>
            </a:extLst>
          </p:cNvPr>
          <p:cNvGrpSpPr/>
          <p:nvPr/>
        </p:nvGrpSpPr>
        <p:grpSpPr>
          <a:xfrm>
            <a:off x="991388" y="1952545"/>
            <a:ext cx="1239483" cy="1261280"/>
            <a:chOff x="1535891" y="1690688"/>
            <a:chExt cx="1353659" cy="1382104"/>
          </a:xfrm>
        </p:grpSpPr>
        <p:pic>
          <p:nvPicPr>
            <p:cNvPr id="21" name="Picture 20" descr="A purple brain with a grey strip&#10;&#10;Description automatically generated with medium confidence">
              <a:extLst>
                <a:ext uri="{FF2B5EF4-FFF2-40B4-BE49-F238E27FC236}">
                  <a16:creationId xmlns:a16="http://schemas.microsoft.com/office/drawing/2014/main" id="{80D435AD-80D1-17F7-E4F5-4011D9BE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3149" y="1748601"/>
              <a:ext cx="696401" cy="51837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55FC94-FAE4-717F-41BE-9CB8DCAA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9549" y="1690688"/>
              <a:ext cx="0" cy="10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7355F4-C774-3DE8-F485-D26C87D79925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49" y="2768718"/>
              <a:ext cx="10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B08AD7-62A6-8BA4-3CFD-3D3D4BF42518}"/>
                </a:ext>
              </a:extLst>
            </p:cNvPr>
            <p:cNvCxnSpPr/>
            <p:nvPr/>
          </p:nvCxnSpPr>
          <p:spPr>
            <a:xfrm>
              <a:off x="1926037" y="1994869"/>
              <a:ext cx="693019" cy="6256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305927-5AEF-8D89-4DC4-D22932220FD1}"/>
                </a:ext>
              </a:extLst>
            </p:cNvPr>
            <p:cNvSpPr txBox="1"/>
            <p:nvPr/>
          </p:nvSpPr>
          <p:spPr>
            <a:xfrm>
              <a:off x="1725834" y="2786121"/>
              <a:ext cx="1010641" cy="286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460BBA-BD05-EE6C-765C-1BED935FF520}"/>
                </a:ext>
              </a:extLst>
            </p:cNvPr>
            <p:cNvSpPr txBox="1"/>
            <p:nvPr/>
          </p:nvSpPr>
          <p:spPr>
            <a:xfrm rot="16200000">
              <a:off x="1173420" y="2120539"/>
              <a:ext cx="1010649" cy="285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Volume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FC19B41-2FDE-91C3-0CC9-E3D99C66C235}"/>
              </a:ext>
            </a:extLst>
          </p:cNvPr>
          <p:cNvSpPr/>
          <p:nvPr/>
        </p:nvSpPr>
        <p:spPr>
          <a:xfrm>
            <a:off x="933878" y="1420835"/>
            <a:ext cx="3256264" cy="2816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F92A47-B35B-109C-8F1B-24207420685F}"/>
              </a:ext>
            </a:extLst>
          </p:cNvPr>
          <p:cNvSpPr txBox="1"/>
          <p:nvPr/>
        </p:nvSpPr>
        <p:spPr>
          <a:xfrm>
            <a:off x="932112" y="4279933"/>
            <a:ext cx="325626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NO" sz="1400" dirty="0">
                <a:latin typeface="Calibri" panose="020F0502020204030204" pitchFamily="34" charset="0"/>
                <a:cs typeface="Calibri" panose="020F0502020204030204" pitchFamily="34" charset="0"/>
              </a:rPr>
              <a:t>What are the brain ageing patterns in MS and their overlap with progression?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B57FC4-9AFF-88A7-3355-3402C042A0B8}"/>
              </a:ext>
            </a:extLst>
          </p:cNvPr>
          <p:cNvGrpSpPr/>
          <p:nvPr/>
        </p:nvGrpSpPr>
        <p:grpSpPr>
          <a:xfrm>
            <a:off x="2529668" y="1956427"/>
            <a:ext cx="1239483" cy="1261280"/>
            <a:chOff x="1535890" y="1690688"/>
            <a:chExt cx="1353659" cy="138210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824E8-E875-44E9-E9FA-FF9E0C9B9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9549" y="1690688"/>
              <a:ext cx="0" cy="10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3331A33-67AE-61F7-81BB-EFA7C6ED671B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49" y="2768718"/>
              <a:ext cx="10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D37480-DA9F-FFCB-BE9E-178FF2F93878}"/>
                </a:ext>
              </a:extLst>
            </p:cNvPr>
            <p:cNvCxnSpPr>
              <a:cxnSpLocks/>
            </p:cNvCxnSpPr>
            <p:nvPr/>
          </p:nvCxnSpPr>
          <p:spPr>
            <a:xfrm>
              <a:off x="1927232" y="2163418"/>
              <a:ext cx="847950" cy="284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079EBD-12CE-CC3C-F00F-484B9FBA2FFB}"/>
                </a:ext>
              </a:extLst>
            </p:cNvPr>
            <p:cNvSpPr txBox="1"/>
            <p:nvPr/>
          </p:nvSpPr>
          <p:spPr>
            <a:xfrm>
              <a:off x="1654074" y="2786121"/>
              <a:ext cx="1010641" cy="286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4BB6B8-5F41-4857-63DB-9E8FBCC6591D}"/>
                </a:ext>
              </a:extLst>
            </p:cNvPr>
            <p:cNvSpPr txBox="1"/>
            <p:nvPr/>
          </p:nvSpPr>
          <p:spPr>
            <a:xfrm rot="16200000">
              <a:off x="1173420" y="2120539"/>
              <a:ext cx="1010649" cy="285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338600-B66A-8452-B53E-D6BB882BB276}"/>
              </a:ext>
            </a:extLst>
          </p:cNvPr>
          <p:cNvSpPr txBox="1"/>
          <p:nvPr/>
        </p:nvSpPr>
        <p:spPr>
          <a:xfrm>
            <a:off x="1419640" y="156705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200" dirty="0">
                <a:latin typeface="Calibri" panose="020F0502020204030204" pitchFamily="34" charset="0"/>
                <a:cs typeface="Calibri" panose="020F0502020204030204" pitchFamily="34" charset="0"/>
              </a:rPr>
              <a:t>Multiple sclerosis vs healthy controls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Picture 39" descr="A purple brain with black lines&#10;&#10;Description automatically generated">
            <a:extLst>
              <a:ext uri="{FF2B5EF4-FFF2-40B4-BE49-F238E27FC236}">
                <a16:creationId xmlns:a16="http://schemas.microsoft.com/office/drawing/2014/main" id="{81A17E6C-D921-FE9B-BFDA-E4F7BE8C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05" y="2005395"/>
            <a:ext cx="553896" cy="41664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B6024D4-E182-8B75-3093-C25A74300EB0}"/>
              </a:ext>
            </a:extLst>
          </p:cNvPr>
          <p:cNvGrpSpPr/>
          <p:nvPr/>
        </p:nvGrpSpPr>
        <p:grpSpPr>
          <a:xfrm rot="5400000">
            <a:off x="2259110" y="2290292"/>
            <a:ext cx="639440" cy="1468620"/>
            <a:chOff x="6336107" y="2531533"/>
            <a:chExt cx="421538" cy="14686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34FB7CA-B062-9F84-0B87-2EC666B5CC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6107" y="2531533"/>
              <a:ext cx="42153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AD80-CB51-454E-57F3-527D167DD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6107" y="3994257"/>
              <a:ext cx="42153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39B1E-73D1-21E2-5715-B83BB0FA9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2001" y="2531533"/>
              <a:ext cx="5644" cy="146862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1021356-F312-6443-1B67-93C2A3148E47}"/>
              </a:ext>
            </a:extLst>
          </p:cNvPr>
          <p:cNvSpPr txBox="1"/>
          <p:nvPr/>
        </p:nvSpPr>
        <p:spPr>
          <a:xfrm>
            <a:off x="1665908" y="3318110"/>
            <a:ext cx="16979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Comparison of slopes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44E351-BF7F-2B64-7638-35746E2108C9}"/>
                  </a:ext>
                </a:extLst>
              </p:cNvPr>
              <p:cNvSpPr txBox="1"/>
              <p:nvPr/>
            </p:nvSpPr>
            <p:spPr>
              <a:xfrm>
                <a:off x="292830" y="3531331"/>
                <a:ext cx="4572000" cy="342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O" sz="7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7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GB" sz="7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7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NO" sz="7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7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NO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𝑆𝐸</m:t>
                                  </m:r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7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sSup>
                                <m:sSupPr>
                                  <m:ctrlPr>
                                    <a:rPr lang="en-NO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𝑆𝐸</m:t>
                                  </m:r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7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44E351-BF7F-2B64-7638-35746E21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30" y="3531331"/>
                <a:ext cx="4572000" cy="3421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05C0DD9-ED39-5EA6-0DC4-B2769A50BAC5}"/>
                  </a:ext>
                </a:extLst>
              </p:cNvPr>
              <p:cNvSpPr txBox="1"/>
              <p:nvPr/>
            </p:nvSpPr>
            <p:spPr>
              <a:xfrm>
                <a:off x="-692792" y="2430269"/>
                <a:ext cx="457200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05C0DD9-ED39-5EA6-0DC4-B2769A50B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792" y="2430269"/>
                <a:ext cx="4572000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7C00F3-0AF0-EE6F-04BF-2E32A6C81A2B}"/>
                  </a:ext>
                </a:extLst>
              </p:cNvPr>
              <p:cNvSpPr txBox="1"/>
              <p:nvPr/>
            </p:nvSpPr>
            <p:spPr>
              <a:xfrm>
                <a:off x="3051888" y="2561221"/>
                <a:ext cx="2671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7C00F3-0AF0-EE6F-04BF-2E32A6C81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88" y="2561221"/>
                <a:ext cx="267107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EDCBF182-2F07-8D2B-CCB6-1A80FE263DBD}"/>
              </a:ext>
            </a:extLst>
          </p:cNvPr>
          <p:cNvSpPr/>
          <p:nvPr/>
        </p:nvSpPr>
        <p:spPr>
          <a:xfrm>
            <a:off x="2414592" y="2475184"/>
            <a:ext cx="1043370" cy="549418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2497B5-5450-771D-3496-836E489AB025}"/>
              </a:ext>
            </a:extLst>
          </p:cNvPr>
          <p:cNvCxnSpPr>
            <a:cxnSpLocks/>
            <a:stCxn id="52" idx="2"/>
          </p:cNvCxnSpPr>
          <p:nvPr/>
        </p:nvCxnSpPr>
        <p:spPr>
          <a:xfrm flipV="1">
            <a:off x="3457962" y="2609045"/>
            <a:ext cx="71277" cy="140848"/>
          </a:xfrm>
          <a:prstGeom prst="line">
            <a:avLst/>
          </a:prstGeom>
          <a:ln w="31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0799E5-FC74-3266-2300-868AA1E615D7}"/>
                  </a:ext>
                </a:extLst>
              </p:cNvPr>
              <p:cNvSpPr txBox="1"/>
              <p:nvPr/>
            </p:nvSpPr>
            <p:spPr>
              <a:xfrm>
                <a:off x="3419882" y="2588790"/>
                <a:ext cx="2671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𝑆𝐸</m:t>
                      </m:r>
                      <m:r>
                        <a:rPr lang="en-GB" sz="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0799E5-FC74-3266-2300-868AA1E6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82" y="2588790"/>
                <a:ext cx="267107" cy="215444"/>
              </a:xfrm>
              <a:prstGeom prst="rect">
                <a:avLst/>
              </a:prstGeom>
              <a:blipFill>
                <a:blip r:embed="rId8"/>
                <a:stretch>
                  <a:fillRect r="-18182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5DA531E-ED49-9804-C637-67A5203E8700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6B962-15E3-391B-0A9C-CB586AEA2D77}"/>
              </a:ext>
            </a:extLst>
          </p:cNvPr>
          <p:cNvSpPr txBox="1"/>
          <p:nvPr/>
        </p:nvSpPr>
        <p:spPr>
          <a:xfrm>
            <a:off x="5183619" y="4912668"/>
            <a:ext cx="3960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Korbmacher et al. (2025) </a:t>
            </a:r>
            <a:r>
              <a:rPr lang="en-GB" sz="9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medRxiv</a:t>
            </a: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. https://</a:t>
            </a:r>
            <a:r>
              <a:rPr lang="en-GB" sz="900" dirty="0" err="1">
                <a:latin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/10.1101/2025.07.01.25330635</a:t>
            </a:r>
          </a:p>
        </p:txBody>
      </p:sp>
    </p:spTree>
    <p:extLst>
      <p:ext uri="{BB962C8B-B14F-4D97-AF65-F5344CB8AC3E}">
        <p14:creationId xmlns:p14="http://schemas.microsoft.com/office/powerpoint/2010/main" val="367535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F8F-AA91-0B55-F3F5-470020F2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3BDA6C-1984-6170-B067-AF9C41B7354C}"/>
              </a:ext>
            </a:extLst>
          </p:cNvPr>
          <p:cNvGrpSpPr/>
          <p:nvPr/>
        </p:nvGrpSpPr>
        <p:grpSpPr>
          <a:xfrm>
            <a:off x="991388" y="1952545"/>
            <a:ext cx="1239484" cy="1261280"/>
            <a:chOff x="1535890" y="1690688"/>
            <a:chExt cx="1353660" cy="1382104"/>
          </a:xfrm>
        </p:grpSpPr>
        <p:pic>
          <p:nvPicPr>
            <p:cNvPr id="21" name="Picture 20" descr="A purple brain with a grey strip&#10;&#10;Description automatically generated with medium confidence">
              <a:extLst>
                <a:ext uri="{FF2B5EF4-FFF2-40B4-BE49-F238E27FC236}">
                  <a16:creationId xmlns:a16="http://schemas.microsoft.com/office/drawing/2014/main" id="{80D435AD-80D1-17F7-E4F5-4011D9BE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3149" y="1748601"/>
              <a:ext cx="696401" cy="51837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55FC94-FAE4-717F-41BE-9CB8DCAAF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9549" y="1690688"/>
              <a:ext cx="0" cy="10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7355F4-C774-3DE8-F485-D26C87D79925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49" y="2768718"/>
              <a:ext cx="10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B08AD7-62A6-8BA4-3CFD-3D3D4BF42518}"/>
                </a:ext>
              </a:extLst>
            </p:cNvPr>
            <p:cNvCxnSpPr/>
            <p:nvPr/>
          </p:nvCxnSpPr>
          <p:spPr>
            <a:xfrm>
              <a:off x="1926037" y="1994869"/>
              <a:ext cx="693019" cy="6256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305927-5AEF-8D89-4DC4-D22932220FD1}"/>
                </a:ext>
              </a:extLst>
            </p:cNvPr>
            <p:cNvSpPr txBox="1"/>
            <p:nvPr/>
          </p:nvSpPr>
          <p:spPr>
            <a:xfrm>
              <a:off x="1725834" y="2786121"/>
              <a:ext cx="1010641" cy="286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460BBA-BD05-EE6C-765C-1BED935FF520}"/>
                </a:ext>
              </a:extLst>
            </p:cNvPr>
            <p:cNvSpPr txBox="1"/>
            <p:nvPr/>
          </p:nvSpPr>
          <p:spPr>
            <a:xfrm rot="16200000">
              <a:off x="1173419" y="2120539"/>
              <a:ext cx="1010649" cy="285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Volume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FC19B41-2FDE-91C3-0CC9-E3D99C66C235}"/>
              </a:ext>
            </a:extLst>
          </p:cNvPr>
          <p:cNvSpPr/>
          <p:nvPr/>
        </p:nvSpPr>
        <p:spPr>
          <a:xfrm>
            <a:off x="933878" y="1420835"/>
            <a:ext cx="3256264" cy="2816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F92A47-B35B-109C-8F1B-24207420685F}"/>
              </a:ext>
            </a:extLst>
          </p:cNvPr>
          <p:cNvSpPr txBox="1"/>
          <p:nvPr/>
        </p:nvSpPr>
        <p:spPr>
          <a:xfrm>
            <a:off x="932112" y="4279933"/>
            <a:ext cx="325626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NO" sz="1400" dirty="0">
                <a:latin typeface="Calibri" panose="020F0502020204030204" pitchFamily="34" charset="0"/>
                <a:cs typeface="Calibri" panose="020F0502020204030204" pitchFamily="34" charset="0"/>
              </a:rPr>
              <a:t>What are the brain ageing patterns in MS and their overlap with progression?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B57FC4-9AFF-88A7-3355-3402C042A0B8}"/>
              </a:ext>
            </a:extLst>
          </p:cNvPr>
          <p:cNvGrpSpPr/>
          <p:nvPr/>
        </p:nvGrpSpPr>
        <p:grpSpPr>
          <a:xfrm>
            <a:off x="2529668" y="1956427"/>
            <a:ext cx="1239483" cy="1261280"/>
            <a:chOff x="1535890" y="1690688"/>
            <a:chExt cx="1353659" cy="138210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824E8-E875-44E9-E9FA-FF9E0C9B9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9549" y="1690688"/>
              <a:ext cx="0" cy="108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3331A33-67AE-61F7-81BB-EFA7C6ED671B}"/>
                </a:ext>
              </a:extLst>
            </p:cNvPr>
            <p:cNvCxnSpPr>
              <a:cxnSpLocks/>
            </p:cNvCxnSpPr>
            <p:nvPr/>
          </p:nvCxnSpPr>
          <p:spPr>
            <a:xfrm>
              <a:off x="1809549" y="2768718"/>
              <a:ext cx="10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D37480-DA9F-FFCB-BE9E-178FF2F93878}"/>
                </a:ext>
              </a:extLst>
            </p:cNvPr>
            <p:cNvCxnSpPr>
              <a:cxnSpLocks/>
            </p:cNvCxnSpPr>
            <p:nvPr/>
          </p:nvCxnSpPr>
          <p:spPr>
            <a:xfrm>
              <a:off x="1927232" y="2163418"/>
              <a:ext cx="847950" cy="284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079EBD-12CE-CC3C-F00F-484B9FBA2FFB}"/>
                </a:ext>
              </a:extLst>
            </p:cNvPr>
            <p:cNvSpPr txBox="1"/>
            <p:nvPr/>
          </p:nvSpPr>
          <p:spPr>
            <a:xfrm>
              <a:off x="1654074" y="2786121"/>
              <a:ext cx="1010641" cy="286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4BB6B8-5F41-4857-63DB-9E8FBCC6591D}"/>
                </a:ext>
              </a:extLst>
            </p:cNvPr>
            <p:cNvSpPr txBox="1"/>
            <p:nvPr/>
          </p:nvSpPr>
          <p:spPr>
            <a:xfrm rot="16200000">
              <a:off x="1173420" y="2120539"/>
              <a:ext cx="1010649" cy="285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NO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D338600-B66A-8452-B53E-D6BB882BB276}"/>
              </a:ext>
            </a:extLst>
          </p:cNvPr>
          <p:cNvSpPr txBox="1"/>
          <p:nvPr/>
        </p:nvSpPr>
        <p:spPr>
          <a:xfrm>
            <a:off x="1419640" y="156705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200" dirty="0">
                <a:latin typeface="Calibri" panose="020F0502020204030204" pitchFamily="34" charset="0"/>
                <a:cs typeface="Calibri" panose="020F0502020204030204" pitchFamily="34" charset="0"/>
              </a:rPr>
              <a:t>Multiple sclerosis vs healthy controls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Picture 39" descr="A purple brain with black lines&#10;&#10;Description automatically generated">
            <a:extLst>
              <a:ext uri="{FF2B5EF4-FFF2-40B4-BE49-F238E27FC236}">
                <a16:creationId xmlns:a16="http://schemas.microsoft.com/office/drawing/2014/main" id="{81A17E6C-D921-FE9B-BFDA-E4F7BE8C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05" y="2005395"/>
            <a:ext cx="553896" cy="41664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B6024D4-E182-8B75-3093-C25A74300EB0}"/>
              </a:ext>
            </a:extLst>
          </p:cNvPr>
          <p:cNvGrpSpPr/>
          <p:nvPr/>
        </p:nvGrpSpPr>
        <p:grpSpPr>
          <a:xfrm rot="5400000">
            <a:off x="2259110" y="2290292"/>
            <a:ext cx="639440" cy="1468620"/>
            <a:chOff x="6336107" y="2531533"/>
            <a:chExt cx="421538" cy="14686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34FB7CA-B062-9F84-0B87-2EC666B5CC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6107" y="2531533"/>
              <a:ext cx="42153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AD80-CB51-454E-57F3-527D167DD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36107" y="3994257"/>
              <a:ext cx="42153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39B1E-73D1-21E2-5715-B83BB0FA9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2001" y="2531533"/>
              <a:ext cx="5644" cy="146862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1021356-F312-6443-1B67-93C2A3148E47}"/>
              </a:ext>
            </a:extLst>
          </p:cNvPr>
          <p:cNvSpPr txBox="1"/>
          <p:nvPr/>
        </p:nvSpPr>
        <p:spPr>
          <a:xfrm>
            <a:off x="1665908" y="3439225"/>
            <a:ext cx="16979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Comparison of slopes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44E351-BF7F-2B64-7638-35746E2108C9}"/>
                  </a:ext>
                </a:extLst>
              </p:cNvPr>
              <p:cNvSpPr txBox="1"/>
              <p:nvPr/>
            </p:nvSpPr>
            <p:spPr>
              <a:xfrm>
                <a:off x="292830" y="3652446"/>
                <a:ext cx="4572000" cy="342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O" sz="7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7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GB" sz="7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7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NO" sz="7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7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NO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𝑆𝐸</m:t>
                                  </m:r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7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+(</m:t>
                              </m:r>
                              <m:sSup>
                                <m:sSupPr>
                                  <m:ctrlPr>
                                    <a:rPr lang="en-NO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𝑆𝐸</m:t>
                                  </m:r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7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7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D44E351-BF7F-2B64-7638-35746E21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30" y="3652446"/>
                <a:ext cx="4572000" cy="3421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05C0DD9-ED39-5EA6-0DC4-B2769A50BAC5}"/>
                  </a:ext>
                </a:extLst>
              </p:cNvPr>
              <p:cNvSpPr txBox="1"/>
              <p:nvPr/>
            </p:nvSpPr>
            <p:spPr>
              <a:xfrm>
                <a:off x="-692792" y="2430269"/>
                <a:ext cx="457200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𝛼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05C0DD9-ED39-5EA6-0DC4-B2769A50B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792" y="2430269"/>
                <a:ext cx="4572000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7C00F3-0AF0-EE6F-04BF-2E32A6C81A2B}"/>
                  </a:ext>
                </a:extLst>
              </p:cNvPr>
              <p:cNvSpPr txBox="1"/>
              <p:nvPr/>
            </p:nvSpPr>
            <p:spPr>
              <a:xfrm>
                <a:off x="3051888" y="2561221"/>
                <a:ext cx="2671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7C00F3-0AF0-EE6F-04BF-2E32A6C81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88" y="2561221"/>
                <a:ext cx="267107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EDCBF182-2F07-8D2B-CCB6-1A80FE263DBD}"/>
              </a:ext>
            </a:extLst>
          </p:cNvPr>
          <p:cNvSpPr/>
          <p:nvPr/>
        </p:nvSpPr>
        <p:spPr>
          <a:xfrm>
            <a:off x="2414592" y="2475184"/>
            <a:ext cx="1043370" cy="549418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2497B5-5450-771D-3496-836E489AB025}"/>
              </a:ext>
            </a:extLst>
          </p:cNvPr>
          <p:cNvCxnSpPr>
            <a:cxnSpLocks/>
            <a:stCxn id="52" idx="2"/>
          </p:cNvCxnSpPr>
          <p:nvPr/>
        </p:nvCxnSpPr>
        <p:spPr>
          <a:xfrm flipV="1">
            <a:off x="3457962" y="2609045"/>
            <a:ext cx="71277" cy="140848"/>
          </a:xfrm>
          <a:prstGeom prst="line">
            <a:avLst/>
          </a:prstGeom>
          <a:ln w="31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0799E5-FC74-3266-2300-868AA1E615D7}"/>
                  </a:ext>
                </a:extLst>
              </p:cNvPr>
              <p:cNvSpPr txBox="1"/>
              <p:nvPr/>
            </p:nvSpPr>
            <p:spPr>
              <a:xfrm>
                <a:off x="3419882" y="2588790"/>
                <a:ext cx="26710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𝑆𝐸</m:t>
                      </m:r>
                      <m:r>
                        <a:rPr lang="en-GB" sz="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10799E5-FC74-3266-2300-868AA1E6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82" y="2588790"/>
                <a:ext cx="267107" cy="215444"/>
              </a:xfrm>
              <a:prstGeom prst="rect">
                <a:avLst/>
              </a:prstGeom>
              <a:blipFill>
                <a:blip r:embed="rId8"/>
                <a:stretch>
                  <a:fillRect r="-18182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ABC114-4808-42B3-64F5-FA2169BEBEAB}"/>
              </a:ext>
            </a:extLst>
          </p:cNvPr>
          <p:cNvCxnSpPr>
            <a:cxnSpLocks/>
          </p:cNvCxnSpPr>
          <p:nvPr/>
        </p:nvCxnSpPr>
        <p:spPr>
          <a:xfrm flipV="1">
            <a:off x="3289203" y="3360203"/>
            <a:ext cx="1201125" cy="352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2BDE73-C902-B480-AD2E-762272271087}"/>
              </a:ext>
            </a:extLst>
          </p:cNvPr>
          <p:cNvSpPr txBox="1"/>
          <p:nvPr/>
        </p:nvSpPr>
        <p:spPr>
          <a:xfrm>
            <a:off x="5264265" y="3554641"/>
            <a:ext cx="28400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900" dirty="0">
                <a:latin typeface="Calibri" panose="020F0502020204030204" pitchFamily="34" charset="0"/>
                <a:cs typeface="Calibri" panose="020F0502020204030204" pitchFamily="34" charset="0"/>
              </a:rPr>
              <a:t>Blue = faster ageing in MS than in 20 year old healthy agers (UKB), grey = no sign. diff, white = difference close to zero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F25C8-4022-05BD-2483-A3CE2D004968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Study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A0336-A463-6B33-BD8C-A7200AE6756A}"/>
              </a:ext>
            </a:extLst>
          </p:cNvPr>
          <p:cNvSpPr txBox="1"/>
          <p:nvPr/>
        </p:nvSpPr>
        <p:spPr>
          <a:xfrm>
            <a:off x="5183619" y="4912668"/>
            <a:ext cx="3960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Korbmacher et al. (2025) </a:t>
            </a:r>
            <a:r>
              <a:rPr lang="en-GB" sz="9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medRxiv</a:t>
            </a: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. https://</a:t>
            </a:r>
            <a:r>
              <a:rPr lang="en-GB" sz="900" dirty="0" err="1">
                <a:latin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/10.1101/2025.07.01.25330635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92C979-0035-0553-7623-BE00946B6B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860" y="1658984"/>
            <a:ext cx="3800243" cy="19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7B20-000A-8365-7A94-07F1C3BA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Regions atrophy across samples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91F96-6FA2-4D18-5857-32D04E14F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0855" y="1589775"/>
            <a:ext cx="6289123" cy="50312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99465E-BF30-4686-6E27-4CFC2B7013F5}"/>
              </a:ext>
            </a:extLst>
          </p:cNvPr>
          <p:cNvSpPr/>
          <p:nvPr/>
        </p:nvSpPr>
        <p:spPr>
          <a:xfrm>
            <a:off x="944678" y="4033048"/>
            <a:ext cx="6600636" cy="1907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 descr="Logo og profil - Helse Bergen HF">
            <a:extLst>
              <a:ext uri="{FF2B5EF4-FFF2-40B4-BE49-F238E27FC236}">
                <a16:creationId xmlns:a16="http://schemas.microsoft.com/office/drawing/2014/main" id="{5C7D30B1-6110-14D0-6A2F-ECA4919B2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B3D71B-F0D3-0283-DC1E-984E4364E6C4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C2F5C-0357-4C55-57B9-BAD82E650D64}"/>
              </a:ext>
            </a:extLst>
          </p:cNvPr>
          <p:cNvSpPr txBox="1"/>
          <p:nvPr/>
        </p:nvSpPr>
        <p:spPr>
          <a:xfrm>
            <a:off x="5183619" y="4912668"/>
            <a:ext cx="3960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Korbmacher et al. (2025) </a:t>
            </a:r>
            <a:r>
              <a:rPr lang="en-GB" sz="900" i="1" dirty="0" err="1"/>
              <a:t>medRxiv</a:t>
            </a:r>
            <a:r>
              <a:rPr lang="en-GB" sz="900" dirty="0"/>
              <a:t>. https://</a:t>
            </a:r>
            <a:r>
              <a:rPr lang="en-GB" sz="900" dirty="0" err="1"/>
              <a:t>doi.org</a:t>
            </a:r>
            <a:r>
              <a:rPr lang="en-GB" sz="900" dirty="0"/>
              <a:t>/10.1101/2025.07.01.25330635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4AB0B-2823-7971-16B1-516AD70ED53B}"/>
              </a:ext>
            </a:extLst>
          </p:cNvPr>
          <p:cNvSpPr/>
          <p:nvPr/>
        </p:nvSpPr>
        <p:spPr>
          <a:xfrm>
            <a:off x="2801833" y="1792465"/>
            <a:ext cx="1633955" cy="209146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DF5758-B983-E27F-61D6-0EBF1D7C324F}"/>
              </a:ext>
            </a:extLst>
          </p:cNvPr>
          <p:cNvSpPr/>
          <p:nvPr/>
        </p:nvSpPr>
        <p:spPr>
          <a:xfrm>
            <a:off x="6400800" y="1791856"/>
            <a:ext cx="252358" cy="20920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9167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C98D44-09D8-00DA-5613-2E4AB221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347"/>
            <a:ext cx="7698022" cy="994172"/>
          </a:xfrm>
        </p:spPr>
        <p:txBody>
          <a:bodyPr/>
          <a:lstStyle/>
          <a:p>
            <a:r>
              <a:rPr lang="en-GB" dirty="0"/>
              <a:t>Regions atrophy across samples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AE9C06F-385F-BE4C-AE62-8BA76400A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0855" y="1589775"/>
            <a:ext cx="6289123" cy="503129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D1CDD8-F630-6001-B432-49363D59F80F}"/>
              </a:ext>
            </a:extLst>
          </p:cNvPr>
          <p:cNvSpPr/>
          <p:nvPr/>
        </p:nvSpPr>
        <p:spPr>
          <a:xfrm>
            <a:off x="944678" y="4033048"/>
            <a:ext cx="6600636" cy="1907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2" descr="Logo og profil - Helse Bergen HF">
            <a:extLst>
              <a:ext uri="{FF2B5EF4-FFF2-40B4-BE49-F238E27FC236}">
                <a16:creationId xmlns:a16="http://schemas.microsoft.com/office/drawing/2014/main" id="{52987758-05F0-2E20-6309-891B0FAAC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5B0EA1-D529-2B0A-865B-31197DF9825E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80C6A1-82DB-2057-4146-0C9ACDE47910}"/>
              </a:ext>
            </a:extLst>
          </p:cNvPr>
          <p:cNvSpPr txBox="1"/>
          <p:nvPr/>
        </p:nvSpPr>
        <p:spPr>
          <a:xfrm>
            <a:off x="5183619" y="4912668"/>
            <a:ext cx="3960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Korbmacher et al. (2025) </a:t>
            </a:r>
            <a:r>
              <a:rPr lang="en-GB" sz="900" i="1" dirty="0" err="1"/>
              <a:t>medRxiv</a:t>
            </a:r>
            <a:r>
              <a:rPr lang="en-GB" sz="900" dirty="0"/>
              <a:t>. https://</a:t>
            </a:r>
            <a:r>
              <a:rPr lang="en-GB" sz="900" dirty="0" err="1"/>
              <a:t>doi.org</a:t>
            </a:r>
            <a:r>
              <a:rPr lang="en-GB" sz="900" dirty="0"/>
              <a:t>/10.1101/2025.07.01.25330635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C64D34-A902-5431-FE01-28689CD3F163}"/>
              </a:ext>
            </a:extLst>
          </p:cNvPr>
          <p:cNvSpPr/>
          <p:nvPr/>
        </p:nvSpPr>
        <p:spPr>
          <a:xfrm>
            <a:off x="6400800" y="1791856"/>
            <a:ext cx="252358" cy="2092073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7386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F8F-AA91-0B55-F3F5-470020F2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71431"/>
            <a:ext cx="7698022" cy="994172"/>
          </a:xfrm>
        </p:spPr>
        <p:txBody>
          <a:bodyPr/>
          <a:lstStyle/>
          <a:p>
            <a:r>
              <a:rPr lang="en-GB" dirty="0"/>
              <a:t>Accelerated ageing / atrophy in MS?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5AB38-265D-5287-5E25-E39BAA51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64" y="1135649"/>
            <a:ext cx="6896936" cy="3448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DD045D-06E4-2C8D-0041-D411366B518E}"/>
              </a:ext>
            </a:extLst>
          </p:cNvPr>
          <p:cNvSpPr txBox="1"/>
          <p:nvPr/>
        </p:nvSpPr>
        <p:spPr>
          <a:xfrm>
            <a:off x="3333213" y="2254301"/>
            <a:ext cx="12790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/>
              <a:t>Sup.frontal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9C77AF-FF1A-E575-CF6A-D820A402BCCB}"/>
              </a:ext>
            </a:extLst>
          </p:cNvPr>
          <p:cNvCxnSpPr>
            <a:cxnSpLocks/>
          </p:cNvCxnSpPr>
          <p:nvPr/>
        </p:nvCxnSpPr>
        <p:spPr>
          <a:xfrm flipH="1" flipV="1">
            <a:off x="4122148" y="2585586"/>
            <a:ext cx="98626" cy="272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9B85AC-86BB-D209-BF45-5EAC036CE733}"/>
              </a:ext>
            </a:extLst>
          </p:cNvPr>
          <p:cNvSpPr txBox="1"/>
          <p:nvPr/>
        </p:nvSpPr>
        <p:spPr>
          <a:xfrm>
            <a:off x="6725375" y="2000385"/>
            <a:ext cx="1279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/>
              <a:t>Caudal</a:t>
            </a:r>
            <a:r>
              <a:rPr lang="nb-NO" dirty="0"/>
              <a:t> </a:t>
            </a:r>
            <a:r>
              <a:rPr lang="nb-NO" dirty="0" err="1"/>
              <a:t>middle</a:t>
            </a:r>
            <a:r>
              <a:rPr lang="nb-NO" dirty="0"/>
              <a:t> frontal </a:t>
            </a:r>
            <a:r>
              <a:rPr lang="nb-NO" dirty="0" err="1"/>
              <a:t>cortex</a:t>
            </a:r>
            <a:endParaRPr lang="en-N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FE325A-35C9-B4B4-8A3E-9BA5EC11C650}"/>
              </a:ext>
            </a:extLst>
          </p:cNvPr>
          <p:cNvCxnSpPr>
            <a:cxnSpLocks/>
          </p:cNvCxnSpPr>
          <p:nvPr/>
        </p:nvCxnSpPr>
        <p:spPr>
          <a:xfrm flipV="1">
            <a:off x="6612747" y="2428312"/>
            <a:ext cx="369393" cy="236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948127-E4CF-C286-A1E2-D5A747997E10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9B0518-9CB9-3CF0-FF7E-ADAB86DFBCAD}"/>
              </a:ext>
            </a:extLst>
          </p:cNvPr>
          <p:cNvSpPr txBox="1"/>
          <p:nvPr/>
        </p:nvSpPr>
        <p:spPr>
          <a:xfrm>
            <a:off x="5183619" y="4912668"/>
            <a:ext cx="3960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Korbmacher et al. (2025) </a:t>
            </a:r>
            <a:r>
              <a:rPr lang="en-GB" sz="900" i="1" dirty="0" err="1"/>
              <a:t>medRxiv</a:t>
            </a:r>
            <a:r>
              <a:rPr lang="en-GB" sz="900" dirty="0"/>
              <a:t>. https://</a:t>
            </a:r>
            <a:r>
              <a:rPr lang="en-GB" sz="900" dirty="0" err="1"/>
              <a:t>doi.org</a:t>
            </a:r>
            <a:r>
              <a:rPr lang="en-GB" sz="900" dirty="0"/>
              <a:t>/10.1101/2025.07.01.25330635</a:t>
            </a:r>
          </a:p>
        </p:txBody>
      </p:sp>
    </p:spTree>
    <p:extLst>
      <p:ext uri="{BB962C8B-B14F-4D97-AF65-F5344CB8AC3E}">
        <p14:creationId xmlns:p14="http://schemas.microsoft.com/office/powerpoint/2010/main" val="119817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A2C3EA-7B5E-8D64-062A-E5C51B97A363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2</a:t>
            </a:r>
          </a:p>
        </p:txBody>
      </p:sp>
      <p:pic>
        <p:nvPicPr>
          <p:cNvPr id="7" name="Picture 2" descr="Logo og profil - Helse Bergen HF">
            <a:extLst>
              <a:ext uri="{FF2B5EF4-FFF2-40B4-BE49-F238E27FC236}">
                <a16:creationId xmlns:a16="http://schemas.microsoft.com/office/drawing/2014/main" id="{18674996-8A0B-40BB-7DB5-3A5318AA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95" y="4686987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012EC73A-8451-C035-3534-DAB02C077E85}"/>
              </a:ext>
            </a:extLst>
          </p:cNvPr>
          <p:cNvGrpSpPr/>
          <p:nvPr/>
        </p:nvGrpSpPr>
        <p:grpSpPr>
          <a:xfrm>
            <a:off x="245104" y="268454"/>
            <a:ext cx="6295605" cy="4364029"/>
            <a:chOff x="451853" y="157960"/>
            <a:chExt cx="6295605" cy="4364029"/>
          </a:xfrm>
        </p:grpSpPr>
        <p:pic>
          <p:nvPicPr>
            <p:cNvPr id="10" name="Picture 9" descr="A colorful brain with black outline&#10;&#10;Description automatically generated">
              <a:extLst>
                <a:ext uri="{FF2B5EF4-FFF2-40B4-BE49-F238E27FC236}">
                  <a16:creationId xmlns:a16="http://schemas.microsoft.com/office/drawing/2014/main" id="{AB2942B5-1C73-2079-4772-4EE17B5E5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6773" y="1929537"/>
              <a:ext cx="812908" cy="737868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EC688CC-458F-C0D8-9125-C2E6107A23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2894" y="2332773"/>
              <a:ext cx="641479" cy="200548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EE32750-221D-5635-CD1A-F5B485F33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241" y="1966191"/>
              <a:ext cx="0" cy="10995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367DAC-EB5F-9087-B44B-B1E9582573CB}"/>
                </a:ext>
              </a:extLst>
            </p:cNvPr>
            <p:cNvCxnSpPr>
              <a:cxnSpLocks/>
            </p:cNvCxnSpPr>
            <p:nvPr/>
          </p:nvCxnSpPr>
          <p:spPr>
            <a:xfrm>
              <a:off x="980241" y="3063763"/>
              <a:ext cx="11018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462337-8D23-F124-96FD-05C411A4CCEE}"/>
                </a:ext>
              </a:extLst>
            </p:cNvPr>
            <p:cNvSpPr txBox="1"/>
            <p:nvPr/>
          </p:nvSpPr>
          <p:spPr>
            <a:xfrm>
              <a:off x="980242" y="3081481"/>
              <a:ext cx="10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EB2696-BC1D-3657-3007-48E2F051F151}"/>
                </a:ext>
              </a:extLst>
            </p:cNvPr>
            <p:cNvSpPr txBox="1"/>
            <p:nvPr/>
          </p:nvSpPr>
          <p:spPr>
            <a:xfrm rot="16200000">
              <a:off x="332304" y="2410777"/>
              <a:ext cx="1028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Brain volume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C9337F-4676-EEA0-ADDD-855B734E9757}"/>
                </a:ext>
              </a:extLst>
            </p:cNvPr>
            <p:cNvSpPr/>
            <p:nvPr/>
          </p:nvSpPr>
          <p:spPr>
            <a:xfrm>
              <a:off x="451853" y="1298373"/>
              <a:ext cx="2726101" cy="20671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F7579B-40F6-E52E-73C2-BB8B6BD04EE4}"/>
                </a:ext>
              </a:extLst>
            </p:cNvPr>
            <p:cNvSpPr txBox="1"/>
            <p:nvPr/>
          </p:nvSpPr>
          <p:spPr>
            <a:xfrm>
              <a:off x="451854" y="1371800"/>
              <a:ext cx="2726101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NO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Establishing Normative Models from Healthy Controls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0E038C6-8F5F-D7CC-CD4F-EA3599D62A96}"/>
                </a:ext>
              </a:extLst>
            </p:cNvPr>
            <p:cNvSpPr/>
            <p:nvPr/>
          </p:nvSpPr>
          <p:spPr>
            <a:xfrm>
              <a:off x="548535" y="2551038"/>
              <a:ext cx="1350632" cy="622808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7944FEC-9D14-B4F7-9D9E-24DBEE8AD2F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3177952" y="1191512"/>
              <a:ext cx="843402" cy="1140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7CE8F08-8215-C188-0A12-76B481C269FE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3177954" y="2331926"/>
              <a:ext cx="843401" cy="11565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0DB5632-9371-CEEB-75E1-DE23B5894B42}"/>
                </a:ext>
              </a:extLst>
            </p:cNvPr>
            <p:cNvGrpSpPr/>
            <p:nvPr/>
          </p:nvGrpSpPr>
          <p:grpSpPr>
            <a:xfrm>
              <a:off x="4692507" y="826577"/>
              <a:ext cx="1373812" cy="1392288"/>
              <a:chOff x="1542993" y="5288536"/>
              <a:chExt cx="1346556" cy="1367500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71D6AD2-1768-2D84-6D62-2DF207152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9549" y="5288536"/>
                <a:ext cx="0" cy="10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D6C3DD8-E656-BE19-72F9-0D88A2B4A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549" y="6366566"/>
                <a:ext cx="108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CD280A-0FDA-28B6-D9B8-81F191BCE382}"/>
                  </a:ext>
                </a:extLst>
              </p:cNvPr>
              <p:cNvSpPr txBox="1"/>
              <p:nvPr/>
            </p:nvSpPr>
            <p:spPr>
              <a:xfrm>
                <a:off x="1809548" y="6383969"/>
                <a:ext cx="1010641" cy="272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Age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94C1BC-B16A-F74F-1197-A7B9276420BB}"/>
                  </a:ext>
                </a:extLst>
              </p:cNvPr>
              <p:cNvSpPr txBox="1"/>
              <p:nvPr/>
            </p:nvSpPr>
            <p:spPr>
              <a:xfrm rot="16200000">
                <a:off x="1173420" y="5725489"/>
                <a:ext cx="1010649" cy="27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Brain volume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487A87-07CF-FF95-FAB4-62E99D7424D4}"/>
                </a:ext>
              </a:extLst>
            </p:cNvPr>
            <p:cNvSpPr/>
            <p:nvPr/>
          </p:nvSpPr>
          <p:spPr>
            <a:xfrm>
              <a:off x="4021356" y="157960"/>
              <a:ext cx="2726101" cy="20671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51D4E1-13E7-EBA2-A920-634A713FCB63}"/>
                </a:ext>
              </a:extLst>
            </p:cNvPr>
            <p:cNvSpPr txBox="1"/>
            <p:nvPr/>
          </p:nvSpPr>
          <p:spPr>
            <a:xfrm>
              <a:off x="4021357" y="212433"/>
              <a:ext cx="2726101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Cross-Sectional Norm Deviations in Multiple Sclerosis</a:t>
              </a: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F706A55-6736-8826-73B3-9E3D7A459783}"/>
                </a:ext>
              </a:extLst>
            </p:cNvPr>
            <p:cNvSpPr/>
            <p:nvPr/>
          </p:nvSpPr>
          <p:spPr>
            <a:xfrm>
              <a:off x="4532753" y="1411425"/>
              <a:ext cx="1350632" cy="622808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1200EA8-C22F-7049-BBC9-3624D5973BCF}"/>
                </a:ext>
              </a:extLst>
            </p:cNvPr>
            <p:cNvGrpSpPr/>
            <p:nvPr/>
          </p:nvGrpSpPr>
          <p:grpSpPr>
            <a:xfrm>
              <a:off x="4692507" y="3114843"/>
              <a:ext cx="1373812" cy="1392288"/>
              <a:chOff x="1542993" y="5288536"/>
              <a:chExt cx="1346556" cy="136750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ECCBED1-8FD1-2889-F519-7B76D6F67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9549" y="5288536"/>
                <a:ext cx="0" cy="10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60BE055-B23D-A62D-C21C-941BAEFF9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549" y="6366566"/>
                <a:ext cx="108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CCEC55-D1CF-62BD-A6C8-3D187C409D43}"/>
                  </a:ext>
                </a:extLst>
              </p:cNvPr>
              <p:cNvSpPr txBox="1"/>
              <p:nvPr/>
            </p:nvSpPr>
            <p:spPr>
              <a:xfrm>
                <a:off x="1809548" y="6383969"/>
                <a:ext cx="1010641" cy="272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Age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93E166-FFE5-B02B-EA79-A6D75A6F8674}"/>
                  </a:ext>
                </a:extLst>
              </p:cNvPr>
              <p:cNvSpPr txBox="1"/>
              <p:nvPr/>
            </p:nvSpPr>
            <p:spPr>
              <a:xfrm rot="16200000">
                <a:off x="1173420" y="5725489"/>
                <a:ext cx="1010649" cy="27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Brain volume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FFF96D1-FCB9-5E6D-ABA0-402FCE45055D}"/>
                </a:ext>
              </a:extLst>
            </p:cNvPr>
            <p:cNvSpPr/>
            <p:nvPr/>
          </p:nvSpPr>
          <p:spPr>
            <a:xfrm>
              <a:off x="4021353" y="2454887"/>
              <a:ext cx="2726101" cy="20671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514E8-CE75-E8AD-AD4C-571DAED2F3A7}"/>
                </a:ext>
              </a:extLst>
            </p:cNvPr>
            <p:cNvSpPr txBox="1"/>
            <p:nvPr/>
          </p:nvSpPr>
          <p:spPr>
            <a:xfrm>
              <a:off x="4021353" y="2490230"/>
              <a:ext cx="272610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NO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Longitudinal Changes in Norm-Deviations in Multiple Sclerosis</a:t>
              </a: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892A35D1-F9CC-78AC-A10B-D8B72C4801A8}"/>
                </a:ext>
              </a:extLst>
            </p:cNvPr>
            <p:cNvSpPr/>
            <p:nvPr/>
          </p:nvSpPr>
          <p:spPr>
            <a:xfrm>
              <a:off x="4532753" y="3699688"/>
              <a:ext cx="1350632" cy="622808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722B872E-B03F-B318-BBB4-C4A29F86F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77121" y="934584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5AE4D8-46DD-CB9A-5EF2-93748F5E1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325" y="1177421"/>
              <a:ext cx="0" cy="23515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4ED1015E-AFB5-426B-D4F7-E4F721A59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24554" y="781143"/>
              <a:ext cx="98408" cy="22512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448CE9-2299-116E-F626-81F1C615E7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3758" y="1022350"/>
              <a:ext cx="0" cy="51009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89D677E4-A65B-156C-F70D-631E60D5B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83080" y="1565769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DD1F1E-BFD9-E87E-0F5D-5D59A5F0C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2284" y="1414603"/>
              <a:ext cx="0" cy="12259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A54704FE-F0D9-862D-895C-035D9ADA0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38123" y="3223748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6E8B79-CF16-3892-2AF8-66A45CF7D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7327" y="3466585"/>
              <a:ext cx="0" cy="23515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3DD022B9-3B07-D667-A00F-E4AB3452B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00242" y="3805390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8AB7BB-B622-F5E9-5D68-8D0A299AB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446" y="3698674"/>
              <a:ext cx="0" cy="7901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4BB322CE-54B8-F9D5-2080-AFB9A7C01F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23553" y="3976009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5E7478-86D8-FE7A-DD48-FC53B604B3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757" y="3783568"/>
              <a:ext cx="0" cy="16342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DB68D2A7-58FB-C3C5-1C76-7C2B8AB07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45277" y="3549334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C6FE84-BF0D-BBEC-BF44-26DF262D9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481" y="3790879"/>
              <a:ext cx="0" cy="4969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3704F33B-3DE4-8069-AF35-58B45A381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18481" y="3365475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F014605-DEFA-E47E-EAD2-27A4842AB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4918" y="3603625"/>
              <a:ext cx="0" cy="13625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0DCA77D8-49BE-E1F4-1943-C203BF3DB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01211" y="3837906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1F4E32-D693-7870-4F6A-F91D25179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415" y="3731190"/>
              <a:ext cx="0" cy="7901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9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62A4-808A-F26B-2FBB-08E25DAB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2C3EA-7B5E-8D64-062A-E5C51B97A363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2</a:t>
            </a:r>
          </a:p>
        </p:txBody>
      </p:sp>
      <p:pic>
        <p:nvPicPr>
          <p:cNvPr id="7" name="Picture 2" descr="Logo og profil - Helse Bergen HF">
            <a:extLst>
              <a:ext uri="{FF2B5EF4-FFF2-40B4-BE49-F238E27FC236}">
                <a16:creationId xmlns:a16="http://schemas.microsoft.com/office/drawing/2014/main" id="{18674996-8A0B-40BB-7DB5-3A5318AA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95" y="4686987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C00183-19BD-626B-50A9-4146551A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12EC73A-8451-C035-3534-DAB02C077E85}"/>
              </a:ext>
            </a:extLst>
          </p:cNvPr>
          <p:cNvGrpSpPr/>
          <p:nvPr/>
        </p:nvGrpSpPr>
        <p:grpSpPr>
          <a:xfrm>
            <a:off x="245104" y="268454"/>
            <a:ext cx="6295605" cy="4364029"/>
            <a:chOff x="451853" y="157960"/>
            <a:chExt cx="6295605" cy="4364029"/>
          </a:xfrm>
        </p:grpSpPr>
        <p:pic>
          <p:nvPicPr>
            <p:cNvPr id="10" name="Picture 9" descr="A colorful brain with black outline&#10;&#10;Description automatically generated">
              <a:extLst>
                <a:ext uri="{FF2B5EF4-FFF2-40B4-BE49-F238E27FC236}">
                  <a16:creationId xmlns:a16="http://schemas.microsoft.com/office/drawing/2014/main" id="{AB2942B5-1C73-2079-4772-4EE17B5E5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6773" y="1929537"/>
              <a:ext cx="812908" cy="737868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EC688CC-458F-C0D8-9125-C2E6107A23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2894" y="2332773"/>
              <a:ext cx="641479" cy="200548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EE32750-221D-5635-CD1A-F5B485F33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241" y="1966191"/>
              <a:ext cx="0" cy="10995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367DAC-EB5F-9087-B44B-B1E9582573CB}"/>
                </a:ext>
              </a:extLst>
            </p:cNvPr>
            <p:cNvCxnSpPr>
              <a:cxnSpLocks/>
            </p:cNvCxnSpPr>
            <p:nvPr/>
          </p:nvCxnSpPr>
          <p:spPr>
            <a:xfrm>
              <a:off x="980241" y="3063763"/>
              <a:ext cx="11018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462337-8D23-F124-96FD-05C411A4CCEE}"/>
                </a:ext>
              </a:extLst>
            </p:cNvPr>
            <p:cNvSpPr txBox="1"/>
            <p:nvPr/>
          </p:nvSpPr>
          <p:spPr>
            <a:xfrm>
              <a:off x="980242" y="3081481"/>
              <a:ext cx="10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EB2696-BC1D-3657-3007-48E2F051F151}"/>
                </a:ext>
              </a:extLst>
            </p:cNvPr>
            <p:cNvSpPr txBox="1"/>
            <p:nvPr/>
          </p:nvSpPr>
          <p:spPr>
            <a:xfrm rot="16200000">
              <a:off x="332304" y="2410777"/>
              <a:ext cx="1028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Brain volume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C9337F-4676-EEA0-ADDD-855B734E9757}"/>
                </a:ext>
              </a:extLst>
            </p:cNvPr>
            <p:cNvSpPr/>
            <p:nvPr/>
          </p:nvSpPr>
          <p:spPr>
            <a:xfrm>
              <a:off x="451853" y="1298373"/>
              <a:ext cx="2726101" cy="20671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F7579B-40F6-E52E-73C2-BB8B6BD04EE4}"/>
                </a:ext>
              </a:extLst>
            </p:cNvPr>
            <p:cNvSpPr txBox="1"/>
            <p:nvPr/>
          </p:nvSpPr>
          <p:spPr>
            <a:xfrm>
              <a:off x="451854" y="1371800"/>
              <a:ext cx="2726101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NO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Establishing Normative Models from Healthy Controls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0E038C6-8F5F-D7CC-CD4F-EA3599D62A96}"/>
                </a:ext>
              </a:extLst>
            </p:cNvPr>
            <p:cNvSpPr/>
            <p:nvPr/>
          </p:nvSpPr>
          <p:spPr>
            <a:xfrm>
              <a:off x="548535" y="2551038"/>
              <a:ext cx="1350632" cy="622808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7944FEC-9D14-B4F7-9D9E-24DBEE8AD2F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3177952" y="1191512"/>
              <a:ext cx="843402" cy="1140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7CE8F08-8215-C188-0A12-76B481C269FE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3177954" y="2331926"/>
              <a:ext cx="843401" cy="11565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0DB5632-9371-CEEB-75E1-DE23B5894B42}"/>
                </a:ext>
              </a:extLst>
            </p:cNvPr>
            <p:cNvGrpSpPr/>
            <p:nvPr/>
          </p:nvGrpSpPr>
          <p:grpSpPr>
            <a:xfrm>
              <a:off x="4692507" y="826577"/>
              <a:ext cx="1373812" cy="1392288"/>
              <a:chOff x="1542993" y="5288536"/>
              <a:chExt cx="1346556" cy="1367500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71D6AD2-1768-2D84-6D62-2DF207152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9549" y="5288536"/>
                <a:ext cx="0" cy="10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D6C3DD8-E656-BE19-72F9-0D88A2B4A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549" y="6366566"/>
                <a:ext cx="108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CD280A-0FDA-28B6-D9B8-81F191BCE382}"/>
                  </a:ext>
                </a:extLst>
              </p:cNvPr>
              <p:cNvSpPr txBox="1"/>
              <p:nvPr/>
            </p:nvSpPr>
            <p:spPr>
              <a:xfrm>
                <a:off x="1809548" y="6383969"/>
                <a:ext cx="1010641" cy="272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Age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94C1BC-B16A-F74F-1197-A7B9276420BB}"/>
                  </a:ext>
                </a:extLst>
              </p:cNvPr>
              <p:cNvSpPr txBox="1"/>
              <p:nvPr/>
            </p:nvSpPr>
            <p:spPr>
              <a:xfrm rot="16200000">
                <a:off x="1173420" y="5725489"/>
                <a:ext cx="1010649" cy="27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Brain volume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487A87-07CF-FF95-FAB4-62E99D7424D4}"/>
                </a:ext>
              </a:extLst>
            </p:cNvPr>
            <p:cNvSpPr/>
            <p:nvPr/>
          </p:nvSpPr>
          <p:spPr>
            <a:xfrm>
              <a:off x="4021356" y="157960"/>
              <a:ext cx="2726101" cy="20671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51D4E1-13E7-EBA2-A920-634A713FCB63}"/>
                </a:ext>
              </a:extLst>
            </p:cNvPr>
            <p:cNvSpPr txBox="1"/>
            <p:nvPr/>
          </p:nvSpPr>
          <p:spPr>
            <a:xfrm>
              <a:off x="4021357" y="212433"/>
              <a:ext cx="2726101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O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Cross-Sectional Norm Deviations in Multiple Sclerosis</a:t>
              </a: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F706A55-6736-8826-73B3-9E3D7A459783}"/>
                </a:ext>
              </a:extLst>
            </p:cNvPr>
            <p:cNvSpPr/>
            <p:nvPr/>
          </p:nvSpPr>
          <p:spPr>
            <a:xfrm>
              <a:off x="4532753" y="1411425"/>
              <a:ext cx="1350632" cy="622808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1200EA8-C22F-7049-BBC9-3624D5973BCF}"/>
                </a:ext>
              </a:extLst>
            </p:cNvPr>
            <p:cNvGrpSpPr/>
            <p:nvPr/>
          </p:nvGrpSpPr>
          <p:grpSpPr>
            <a:xfrm>
              <a:off x="4692507" y="3114843"/>
              <a:ext cx="1373812" cy="1392288"/>
              <a:chOff x="1542993" y="5288536"/>
              <a:chExt cx="1346556" cy="136750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ECCBED1-8FD1-2889-F519-7B76D6F67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9549" y="5288536"/>
                <a:ext cx="0" cy="10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60BE055-B23D-A62D-C21C-941BAEFF9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549" y="6366566"/>
                <a:ext cx="108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CCEC55-D1CF-62BD-A6C8-3D187C409D43}"/>
                  </a:ext>
                </a:extLst>
              </p:cNvPr>
              <p:cNvSpPr txBox="1"/>
              <p:nvPr/>
            </p:nvSpPr>
            <p:spPr>
              <a:xfrm>
                <a:off x="1809548" y="6383969"/>
                <a:ext cx="1010641" cy="272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Age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93E166-FFE5-B02B-EA79-A6D75A6F8674}"/>
                  </a:ext>
                </a:extLst>
              </p:cNvPr>
              <p:cNvSpPr txBox="1"/>
              <p:nvPr/>
            </p:nvSpPr>
            <p:spPr>
              <a:xfrm rot="16200000">
                <a:off x="1173420" y="5725489"/>
                <a:ext cx="1010649" cy="27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O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Brain volume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FFF96D1-FCB9-5E6D-ABA0-402FCE45055D}"/>
                </a:ext>
              </a:extLst>
            </p:cNvPr>
            <p:cNvSpPr/>
            <p:nvPr/>
          </p:nvSpPr>
          <p:spPr>
            <a:xfrm>
              <a:off x="4021353" y="2454887"/>
              <a:ext cx="2726101" cy="20671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A514E8-CE75-E8AD-AD4C-571DAED2F3A7}"/>
                </a:ext>
              </a:extLst>
            </p:cNvPr>
            <p:cNvSpPr txBox="1"/>
            <p:nvPr/>
          </p:nvSpPr>
          <p:spPr>
            <a:xfrm>
              <a:off x="4021353" y="2490230"/>
              <a:ext cx="272610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NO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Longitudinal Changes in Norm-Deviations in Multiple Sclerosis</a:t>
              </a:r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892A35D1-F9CC-78AC-A10B-D8B72C4801A8}"/>
                </a:ext>
              </a:extLst>
            </p:cNvPr>
            <p:cNvSpPr/>
            <p:nvPr/>
          </p:nvSpPr>
          <p:spPr>
            <a:xfrm>
              <a:off x="4532753" y="3699688"/>
              <a:ext cx="1350632" cy="622808"/>
            </a:xfrm>
            <a:prstGeom prst="arc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44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722B872E-B03F-B318-BBB4-C4A29F86F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77121" y="934584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5AE4D8-46DD-CB9A-5EF2-93748F5E1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325" y="1177421"/>
              <a:ext cx="0" cy="23515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4ED1015E-AFB5-426B-D4F7-E4F721A59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24554" y="781143"/>
              <a:ext cx="98408" cy="22512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448CE9-2299-116E-F626-81F1C615E7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3758" y="1022350"/>
              <a:ext cx="0" cy="51009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89D677E4-A65B-156C-F70D-631E60D5B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83080" y="1565769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DD1F1E-BFD9-E87E-0F5D-5D59A5F0C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2284" y="1414603"/>
              <a:ext cx="0" cy="12259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A54704FE-F0D9-862D-895C-035D9ADA0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38123" y="3223748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6E8B79-CF16-3892-2AF8-66A45CF7D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7327" y="3466585"/>
              <a:ext cx="0" cy="23515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3DD022B9-3B07-D667-A00F-E4AB3452B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00242" y="3805390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8AB7BB-B622-F5E9-5D68-8D0A299AB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446" y="3698674"/>
              <a:ext cx="0" cy="7901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4BB322CE-54B8-F9D5-2080-AFB9A7C01F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23553" y="3976009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5E7478-86D8-FE7A-DD48-FC53B604B3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757" y="3783568"/>
              <a:ext cx="0" cy="16342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DB68D2A7-58FB-C3C5-1C76-7C2B8AB07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45277" y="3549334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C6FE84-BF0D-BBEC-BF44-26DF262D9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481" y="3790879"/>
              <a:ext cx="0" cy="4969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3704F33B-3DE4-8069-AF35-58B45A381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18481" y="3365475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F014605-DEFA-E47E-EAD2-27A4842AB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4918" y="3603625"/>
              <a:ext cx="0" cy="13625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0DCA77D8-49BE-E1F4-1943-C203BF3DB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01211" y="3837906"/>
              <a:ext cx="98408" cy="22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1F4E32-D693-7870-4F6A-F91D25179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0415" y="3731190"/>
              <a:ext cx="0" cy="7901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32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Contens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Background</a:t>
            </a:r>
            <a:endParaRPr lang="nb-NO" dirty="0"/>
          </a:p>
          <a:p>
            <a:r>
              <a:rPr lang="nb-NO" dirty="0"/>
              <a:t>Methods</a:t>
            </a:r>
          </a:p>
          <a:p>
            <a:r>
              <a:rPr lang="nb-NO" dirty="0" err="1"/>
              <a:t>Results</a:t>
            </a:r>
            <a:r>
              <a:rPr lang="nb-NO" dirty="0"/>
              <a:t> from </a:t>
            </a:r>
            <a:r>
              <a:rPr lang="nb-NO" dirty="0" err="1"/>
              <a:t>two</a:t>
            </a:r>
            <a:r>
              <a:rPr lang="nb-NO" dirty="0"/>
              <a:t> studies</a:t>
            </a:r>
          </a:p>
          <a:p>
            <a:r>
              <a:rPr lang="nb-NO" dirty="0" err="1"/>
              <a:t>Interpretation</a:t>
            </a:r>
            <a:endParaRPr lang="nb-NO" dirty="0"/>
          </a:p>
        </p:txBody>
      </p:sp>
      <p:pic>
        <p:nvPicPr>
          <p:cNvPr id="2050" name="Picture 2" descr="Logo og profil - Helse Bergen HF">
            <a:extLst>
              <a:ext uri="{FF2B5EF4-FFF2-40B4-BE49-F238E27FC236}">
                <a16:creationId xmlns:a16="http://schemas.microsoft.com/office/drawing/2014/main" id="{CCB078CA-D83A-34C7-FC14-756457C3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23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62A4-808A-F26B-2FBB-08E25DAB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Brain morphometric phenotype of 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2C3EA-7B5E-8D64-062A-E5C51B97A363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2193B-E8DD-D21B-1310-EEB3D25D6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559" y="1671650"/>
            <a:ext cx="7697788" cy="15395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DFA74-60F6-545B-685F-FB9079664947}"/>
              </a:ext>
            </a:extLst>
          </p:cNvPr>
          <p:cNvSpPr txBox="1"/>
          <p:nvPr/>
        </p:nvSpPr>
        <p:spPr>
          <a:xfrm>
            <a:off x="710450" y="3142872"/>
            <a:ext cx="71739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Deviation % indicates of how many participants with MS had a significant deviation from the norm in the specific brain region.</a:t>
            </a:r>
          </a:p>
        </p:txBody>
      </p:sp>
      <p:pic>
        <p:nvPicPr>
          <p:cNvPr id="8" name="Picture 2" descr="Logo og profil - Helse Bergen HF">
            <a:extLst>
              <a:ext uri="{FF2B5EF4-FFF2-40B4-BE49-F238E27FC236}">
                <a16:creationId xmlns:a16="http://schemas.microsoft.com/office/drawing/2014/main" id="{0BF2E0DC-28E5-9F13-D888-E6148E10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31A7BAD-3B53-948A-D929-6FF0369BBEA1}"/>
              </a:ext>
            </a:extLst>
          </p:cNvPr>
          <p:cNvSpPr txBox="1"/>
          <p:nvPr/>
        </p:nvSpPr>
        <p:spPr>
          <a:xfrm>
            <a:off x="6867083" y="4912668"/>
            <a:ext cx="2276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Korbmacher et al. (2025b) </a:t>
            </a:r>
            <a:r>
              <a:rPr lang="en-GB" sz="900" i="1" dirty="0"/>
              <a:t>unpublished data</a:t>
            </a:r>
            <a:r>
              <a:rPr lang="en-GB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55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62A4-808A-F26B-2FBB-08E25DAB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Brain morphometric phenotype of 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2C3EA-7B5E-8D64-062A-E5C51B97A363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2193B-E8DD-D21B-1310-EEB3D25D6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559" y="1671650"/>
            <a:ext cx="7697788" cy="15395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DFA74-60F6-545B-685F-FB9079664947}"/>
              </a:ext>
            </a:extLst>
          </p:cNvPr>
          <p:cNvSpPr txBox="1"/>
          <p:nvPr/>
        </p:nvSpPr>
        <p:spPr>
          <a:xfrm>
            <a:off x="710450" y="3142872"/>
            <a:ext cx="71739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Deviation % indicates of how many participants with MS had a significant deviation from the norm in the specific brain region.</a:t>
            </a:r>
          </a:p>
        </p:txBody>
      </p:sp>
      <p:pic>
        <p:nvPicPr>
          <p:cNvPr id="8" name="Picture 2" descr="Logo og profil - Helse Bergen HF">
            <a:extLst>
              <a:ext uri="{FF2B5EF4-FFF2-40B4-BE49-F238E27FC236}">
                <a16:creationId xmlns:a16="http://schemas.microsoft.com/office/drawing/2014/main" id="{0BF2E0DC-28E5-9F13-D888-E6148E10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31A7BAD-3B53-948A-D929-6FF0369BBEA1}"/>
              </a:ext>
            </a:extLst>
          </p:cNvPr>
          <p:cNvSpPr txBox="1"/>
          <p:nvPr/>
        </p:nvSpPr>
        <p:spPr>
          <a:xfrm>
            <a:off x="6867083" y="4912668"/>
            <a:ext cx="2276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Korbmacher et al. (2025b) </a:t>
            </a:r>
            <a:r>
              <a:rPr lang="en-GB" sz="900" i="1" dirty="0"/>
              <a:t>unpublished data</a:t>
            </a:r>
            <a:r>
              <a:rPr lang="en-GB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21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62A4-808A-F26B-2FBB-08E25DAB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Brain morphometric phenotype of 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2C3EA-7B5E-8D64-062A-E5C51B97A363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2193B-E8DD-D21B-1310-EEB3D25D6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559" y="1671650"/>
            <a:ext cx="7697788" cy="1539557"/>
          </a:xfrm>
        </p:spPr>
      </p:pic>
      <p:pic>
        <p:nvPicPr>
          <p:cNvPr id="8" name="Picture 2" descr="Logo og profil - Helse Bergen HF">
            <a:extLst>
              <a:ext uri="{FF2B5EF4-FFF2-40B4-BE49-F238E27FC236}">
                <a16:creationId xmlns:a16="http://schemas.microsoft.com/office/drawing/2014/main" id="{0BF2E0DC-28E5-9F13-D888-E6148E10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31A7BAD-3B53-948A-D929-6FF0369BBEA1}"/>
              </a:ext>
            </a:extLst>
          </p:cNvPr>
          <p:cNvSpPr txBox="1"/>
          <p:nvPr/>
        </p:nvSpPr>
        <p:spPr>
          <a:xfrm>
            <a:off x="6867083" y="4912668"/>
            <a:ext cx="2276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Korbmacher et al. (2025b) </a:t>
            </a:r>
            <a:r>
              <a:rPr lang="en-GB" sz="900" i="1" dirty="0"/>
              <a:t>unpublished data</a:t>
            </a:r>
            <a:r>
              <a:rPr lang="en-GB" sz="9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2068A1-D96C-523F-195B-D3E16033C695}"/>
              </a:ext>
            </a:extLst>
          </p:cNvPr>
          <p:cNvSpPr/>
          <p:nvPr/>
        </p:nvSpPr>
        <p:spPr>
          <a:xfrm>
            <a:off x="6867083" y="1791857"/>
            <a:ext cx="300803" cy="141935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0A77C-093C-BE3F-86C9-EA109F523449}"/>
              </a:ext>
            </a:extLst>
          </p:cNvPr>
          <p:cNvSpPr txBox="1"/>
          <p:nvPr/>
        </p:nvSpPr>
        <p:spPr>
          <a:xfrm>
            <a:off x="710450" y="3142872"/>
            <a:ext cx="71739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Deviation % indicates of how many participants with MS had a significant deviation from the norm in the specific brain region.</a:t>
            </a:r>
          </a:p>
        </p:txBody>
      </p:sp>
    </p:spTree>
    <p:extLst>
      <p:ext uri="{BB962C8B-B14F-4D97-AF65-F5344CB8AC3E}">
        <p14:creationId xmlns:p14="http://schemas.microsoft.com/office/powerpoint/2010/main" val="1338485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62A4-808A-F26B-2FBB-08E25DAB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Brain morphometric phenotype of 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2C3EA-7B5E-8D64-062A-E5C51B97A363}"/>
              </a:ext>
            </a:extLst>
          </p:cNvPr>
          <p:cNvSpPr txBox="1"/>
          <p:nvPr/>
        </p:nvSpPr>
        <p:spPr>
          <a:xfrm>
            <a:off x="0" y="0"/>
            <a:ext cx="71045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Study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2193B-E8DD-D21B-1310-EEB3D25D6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559" y="1671650"/>
            <a:ext cx="7697788" cy="1539557"/>
          </a:xfrm>
        </p:spPr>
      </p:pic>
      <p:pic>
        <p:nvPicPr>
          <p:cNvPr id="8" name="Picture 2" descr="Logo og profil - Helse Bergen HF">
            <a:extLst>
              <a:ext uri="{FF2B5EF4-FFF2-40B4-BE49-F238E27FC236}">
                <a16:creationId xmlns:a16="http://schemas.microsoft.com/office/drawing/2014/main" id="{0BF2E0DC-28E5-9F13-D888-E6148E10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31A7BAD-3B53-948A-D929-6FF0369BBEA1}"/>
              </a:ext>
            </a:extLst>
          </p:cNvPr>
          <p:cNvSpPr txBox="1"/>
          <p:nvPr/>
        </p:nvSpPr>
        <p:spPr>
          <a:xfrm>
            <a:off x="6867083" y="4912668"/>
            <a:ext cx="2276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Korbmacher et al. (2025b) </a:t>
            </a:r>
            <a:r>
              <a:rPr lang="en-GB" sz="900" i="1" dirty="0"/>
              <a:t>unpublished data</a:t>
            </a:r>
            <a:r>
              <a:rPr lang="en-GB" sz="9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7A4D75-9567-2220-97CD-CC6369A97226}"/>
              </a:ext>
            </a:extLst>
          </p:cNvPr>
          <p:cNvSpPr/>
          <p:nvPr/>
        </p:nvSpPr>
        <p:spPr>
          <a:xfrm>
            <a:off x="3645490" y="1949913"/>
            <a:ext cx="587396" cy="6842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F6B28-AC67-DAC9-DEF0-926B5FFACDC0}"/>
              </a:ext>
            </a:extLst>
          </p:cNvPr>
          <p:cNvSpPr/>
          <p:nvPr/>
        </p:nvSpPr>
        <p:spPr>
          <a:xfrm>
            <a:off x="4378219" y="1949913"/>
            <a:ext cx="387561" cy="6842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C20F2D-3A76-BF9A-E884-AC3200BE795D}"/>
              </a:ext>
            </a:extLst>
          </p:cNvPr>
          <p:cNvSpPr/>
          <p:nvPr/>
        </p:nvSpPr>
        <p:spPr>
          <a:xfrm>
            <a:off x="2314259" y="1949913"/>
            <a:ext cx="387561" cy="6842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B837D6-A194-34FD-CE29-9E2D1623FA4A}"/>
              </a:ext>
            </a:extLst>
          </p:cNvPr>
          <p:cNvSpPr/>
          <p:nvPr/>
        </p:nvSpPr>
        <p:spPr>
          <a:xfrm>
            <a:off x="2844128" y="1949913"/>
            <a:ext cx="587396" cy="68428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08841-C85F-F7B9-DE83-138A8DB133A8}"/>
              </a:ext>
            </a:extLst>
          </p:cNvPr>
          <p:cNvSpPr txBox="1"/>
          <p:nvPr/>
        </p:nvSpPr>
        <p:spPr>
          <a:xfrm>
            <a:off x="710450" y="3142872"/>
            <a:ext cx="71739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Deviation % indicates of how many participants with MS had a significant deviation from the norm in the specific brain region.</a:t>
            </a:r>
          </a:p>
        </p:txBody>
      </p:sp>
    </p:spTree>
    <p:extLst>
      <p:ext uri="{BB962C8B-B14F-4D97-AF65-F5344CB8AC3E}">
        <p14:creationId xmlns:p14="http://schemas.microsoft.com/office/powerpoint/2010/main" val="3650396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49A4-85C0-5BA9-A7A7-78C49BC0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0A956-1AA8-B28D-373A-AA3F83C5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Thalamus and superior frontal lobe (SFL) are key areas of MS</a:t>
            </a:r>
          </a:p>
          <a:p>
            <a:pPr lvl="1"/>
            <a:r>
              <a:rPr lang="en-GB" dirty="0"/>
              <a:t>Thalamus: key region to identify MS, predictive of disability</a:t>
            </a:r>
          </a:p>
          <a:p>
            <a:pPr lvl="1"/>
            <a:r>
              <a:rPr lang="en-GB" dirty="0"/>
              <a:t>SFL: fastest and accelerated atrophy, predictive of cognitive processing speed</a:t>
            </a:r>
          </a:p>
          <a:p>
            <a:r>
              <a:rPr lang="en-GB" dirty="0"/>
              <a:t>Brain reference values can be used as a personalised medicine tool by providing individual-specific</a:t>
            </a:r>
          </a:p>
        </p:txBody>
      </p:sp>
    </p:spTree>
    <p:extLst>
      <p:ext uri="{BB962C8B-B14F-4D97-AF65-F5344CB8AC3E}">
        <p14:creationId xmlns:p14="http://schemas.microsoft.com/office/powerpoint/2010/main" val="1453557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 og profil - Helse Bergen HF">
            <a:extLst>
              <a:ext uri="{FF2B5EF4-FFF2-40B4-BE49-F238E27FC236}">
                <a16:creationId xmlns:a16="http://schemas.microsoft.com/office/drawing/2014/main" id="{88625571-98B6-3867-0E55-7252F191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986" y="3558889"/>
            <a:ext cx="4530908" cy="8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6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Background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pic>
        <p:nvPicPr>
          <p:cNvPr id="2050" name="Picture 2" descr="Logo og profil - Helse Bergen HF">
            <a:extLst>
              <a:ext uri="{FF2B5EF4-FFF2-40B4-BE49-F238E27FC236}">
                <a16:creationId xmlns:a16="http://schemas.microsoft.com/office/drawing/2014/main" id="{CCB078CA-D83A-34C7-FC14-756457C3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59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Background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Different </a:t>
            </a:r>
            <a:r>
              <a:rPr lang="nb-NO" dirty="0" err="1"/>
              <a:t>approaches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used to </a:t>
            </a:r>
            <a:r>
              <a:rPr lang="nb-NO" dirty="0" err="1"/>
              <a:t>quantify</a:t>
            </a:r>
            <a:r>
              <a:rPr lang="nb-NO" dirty="0"/>
              <a:t> images</a:t>
            </a:r>
          </a:p>
        </p:txBody>
      </p:sp>
      <p:pic>
        <p:nvPicPr>
          <p:cNvPr id="2050" name="Picture 2" descr="Logo og profil - Helse Bergen HF">
            <a:extLst>
              <a:ext uri="{FF2B5EF4-FFF2-40B4-BE49-F238E27FC236}">
                <a16:creationId xmlns:a16="http://schemas.microsoft.com/office/drawing/2014/main" id="{CCB078CA-D83A-34C7-FC14-756457C3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0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187218C-4D41-06C6-1CB1-2F9003190ABC}"/>
              </a:ext>
            </a:extLst>
          </p:cNvPr>
          <p:cNvSpPr/>
          <p:nvPr/>
        </p:nvSpPr>
        <p:spPr>
          <a:xfrm>
            <a:off x="5715125" y="2672316"/>
            <a:ext cx="2685479" cy="12985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Background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Different </a:t>
            </a:r>
            <a:r>
              <a:rPr lang="nb-NO" dirty="0" err="1"/>
              <a:t>approaches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used to </a:t>
            </a:r>
            <a:r>
              <a:rPr lang="nb-NO" dirty="0" err="1"/>
              <a:t>quantify</a:t>
            </a:r>
            <a:r>
              <a:rPr lang="nb-NO" dirty="0"/>
              <a:t> images</a:t>
            </a:r>
          </a:p>
          <a:p>
            <a:r>
              <a:rPr lang="nb-NO" dirty="0"/>
              <a:t>Different </a:t>
            </a:r>
            <a:r>
              <a:rPr lang="nb-NO" dirty="0" err="1"/>
              <a:t>magnetic</a:t>
            </a:r>
            <a:r>
              <a:rPr lang="nb-NO" dirty="0"/>
              <a:t> </a:t>
            </a:r>
            <a:r>
              <a:rPr lang="nb-NO" dirty="0" err="1"/>
              <a:t>resonance</a:t>
            </a:r>
            <a:r>
              <a:rPr lang="nb-NO" dirty="0"/>
              <a:t> </a:t>
            </a:r>
            <a:r>
              <a:rPr lang="nb-NO" dirty="0" err="1"/>
              <a:t>imaging</a:t>
            </a:r>
            <a:r>
              <a:rPr lang="nb-NO" dirty="0"/>
              <a:t> </a:t>
            </a:r>
            <a:r>
              <a:rPr lang="nb-NO" dirty="0" err="1"/>
              <a:t>modalities</a:t>
            </a:r>
            <a:r>
              <a:rPr lang="nb-NO" dirty="0"/>
              <a:t> for different purposes</a:t>
            </a:r>
          </a:p>
        </p:txBody>
      </p:sp>
      <p:pic>
        <p:nvPicPr>
          <p:cNvPr id="2050" name="Picture 2" descr="Logo og profil - Helse Bergen HF">
            <a:extLst>
              <a:ext uri="{FF2B5EF4-FFF2-40B4-BE49-F238E27FC236}">
                <a16:creationId xmlns:a16="http://schemas.microsoft.com/office/drawing/2014/main" id="{CCB078CA-D83A-34C7-FC14-756457C38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E7E583-9B33-8E5F-DE0C-88CA110F0EDC}"/>
              </a:ext>
            </a:extLst>
          </p:cNvPr>
          <p:cNvSpPr txBox="1"/>
          <p:nvPr/>
        </p:nvSpPr>
        <p:spPr>
          <a:xfrm>
            <a:off x="1339403" y="2290077"/>
            <a:ext cx="819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T1w MRI</a:t>
            </a:r>
          </a:p>
        </p:txBody>
      </p:sp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77249C70-C837-7711-74F2-F8673AB1C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02" y="2606380"/>
            <a:ext cx="1317629" cy="1430411"/>
          </a:xfrm>
          <a:prstGeom prst="rect">
            <a:avLst/>
          </a:prstGeom>
        </p:spPr>
      </p:pic>
      <p:pic>
        <p:nvPicPr>
          <p:cNvPr id="5124" name="Picture 4" descr="J's brain (again) | Parcellation of brain white matter for S… | Flickr">
            <a:extLst>
              <a:ext uri="{FF2B5EF4-FFF2-40B4-BE49-F238E27FC236}">
                <a16:creationId xmlns:a16="http://schemas.microsoft.com/office/drawing/2014/main" id="{AB221713-B8E7-9EEE-57E2-E91E4B88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37" y="2664621"/>
            <a:ext cx="1792863" cy="131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98F4C-26CA-1B0F-7E8B-6BA35E4BC8CF}"/>
              </a:ext>
            </a:extLst>
          </p:cNvPr>
          <p:cNvSpPr txBox="1"/>
          <p:nvPr/>
        </p:nvSpPr>
        <p:spPr>
          <a:xfrm>
            <a:off x="3144953" y="2290077"/>
            <a:ext cx="18969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Atlas based parcellation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D12E6-3A0E-3C69-88A6-BFA9DA43C1A5}"/>
              </a:ext>
            </a:extLst>
          </p:cNvPr>
          <p:cNvSpPr txBox="1"/>
          <p:nvPr/>
        </p:nvSpPr>
        <p:spPr>
          <a:xfrm>
            <a:off x="6419746" y="2290077"/>
            <a:ext cx="13625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Tabularized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79B7F-04AE-61AD-F3C6-63E472D1E02A}"/>
              </a:ext>
            </a:extLst>
          </p:cNvPr>
          <p:cNvSpPr txBox="1"/>
          <p:nvPr/>
        </p:nvSpPr>
        <p:spPr>
          <a:xfrm>
            <a:off x="6963595" y="4928056"/>
            <a:ext cx="21804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Brain parcellation image by </a:t>
            </a:r>
            <a:r>
              <a:rPr lang="en-GB" sz="800" dirty="0" err="1"/>
              <a:t>Jgmarcelino</a:t>
            </a:r>
            <a:r>
              <a:rPr lang="en-GB" sz="800" dirty="0"/>
              <a:t> at </a:t>
            </a:r>
            <a:r>
              <a:rPr lang="en-GB" sz="800" dirty="0" err="1"/>
              <a:t>flickr</a:t>
            </a:r>
            <a:endParaRPr lang="en-GB" sz="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629B6-DFF6-8EEE-BEF3-7F2914E38448}"/>
              </a:ext>
            </a:extLst>
          </p:cNvPr>
          <p:cNvCxnSpPr>
            <a:cxnSpLocks/>
          </p:cNvCxnSpPr>
          <p:nvPr/>
        </p:nvCxnSpPr>
        <p:spPr>
          <a:xfrm>
            <a:off x="2531573" y="3321585"/>
            <a:ext cx="461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D3D90A-C134-E4E7-BAD1-218688F2ED50}"/>
              </a:ext>
            </a:extLst>
          </p:cNvPr>
          <p:cNvCxnSpPr>
            <a:cxnSpLocks/>
          </p:cNvCxnSpPr>
          <p:nvPr/>
        </p:nvCxnSpPr>
        <p:spPr>
          <a:xfrm>
            <a:off x="5119071" y="3321585"/>
            <a:ext cx="461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07DBD6-08CC-E3EA-2DEE-1F810F40CFA9}"/>
              </a:ext>
            </a:extLst>
          </p:cNvPr>
          <p:cNvSpPr txBox="1"/>
          <p:nvPr/>
        </p:nvSpPr>
        <p:spPr>
          <a:xfrm>
            <a:off x="5745005" y="2688090"/>
            <a:ext cx="277962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Volume 	left </a:t>
            </a:r>
            <a:r>
              <a:rPr lang="en-GB" dirty="0" err="1"/>
              <a:t>suppl</a:t>
            </a:r>
            <a:r>
              <a:rPr lang="en-GB" dirty="0"/>
              <a:t>        left sup.</a:t>
            </a:r>
          </a:p>
          <a:p>
            <a:r>
              <a:rPr lang="en-GB" dirty="0"/>
              <a:t>in mm</a:t>
            </a:r>
            <a:r>
              <a:rPr lang="en-GB" baseline="30000" dirty="0"/>
              <a:t>3 </a:t>
            </a:r>
            <a:r>
              <a:rPr lang="en-GB" dirty="0"/>
              <a:t>	motor </a:t>
            </a:r>
            <a:r>
              <a:rPr lang="en-GB" dirty="0" err="1"/>
              <a:t>cort</a:t>
            </a:r>
            <a:r>
              <a:rPr lang="en-GB" dirty="0"/>
              <a:t>     frontal lobe</a:t>
            </a:r>
          </a:p>
          <a:p>
            <a:r>
              <a:rPr lang="en-GB" dirty="0"/>
              <a:t>------------------------------------------------</a:t>
            </a:r>
          </a:p>
          <a:p>
            <a:r>
              <a:rPr lang="en-GB" dirty="0"/>
              <a:t>Sub1	 </a:t>
            </a:r>
            <a:r>
              <a:rPr lang="en-NO" dirty="0"/>
              <a:t>2825.41</a:t>
            </a:r>
            <a:r>
              <a:rPr lang="en-GB" dirty="0"/>
              <a:t>           </a:t>
            </a:r>
            <a:r>
              <a:rPr lang="en-NO" dirty="0"/>
              <a:t>10939.1</a:t>
            </a:r>
            <a:endParaRPr lang="en-GB" dirty="0"/>
          </a:p>
          <a:p>
            <a:r>
              <a:rPr lang="en-GB" dirty="0"/>
              <a:t>Sub2	 </a:t>
            </a:r>
            <a:r>
              <a:rPr lang="en-NO" dirty="0"/>
              <a:t>3227.39          </a:t>
            </a:r>
            <a:r>
              <a:rPr lang="en-GB" dirty="0"/>
              <a:t> </a:t>
            </a:r>
            <a:r>
              <a:rPr lang="en-NO" dirty="0"/>
              <a:t>14993.3</a:t>
            </a:r>
            <a:endParaRPr lang="en-GB" dirty="0"/>
          </a:p>
          <a:p>
            <a:r>
              <a:rPr lang="en-GB" dirty="0"/>
              <a:t>Sub3	 2919.22           </a:t>
            </a:r>
            <a:r>
              <a:rPr lang="en-NO" dirty="0"/>
              <a:t>10846.9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69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022E-B086-1849-3129-A092D4D2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9141C-B13A-B2B1-651B-616DF9E52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Grey matter loss is a feature of MS</a:t>
            </a:r>
          </a:p>
          <a:p>
            <a:r>
              <a:rPr lang="en-GB" dirty="0"/>
              <a:t>This pattern seems to particularly affect specific brain regions</a:t>
            </a:r>
            <a:r>
              <a:rPr lang="en-GB" baseline="30000" dirty="0"/>
              <a:t>1,2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10FB8-7A82-C8A8-F5AE-7A1F1661C073}"/>
              </a:ext>
            </a:extLst>
          </p:cNvPr>
          <p:cNvSpPr txBox="1"/>
          <p:nvPr/>
        </p:nvSpPr>
        <p:spPr>
          <a:xfrm>
            <a:off x="4758164" y="4912668"/>
            <a:ext cx="4385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Images: Wikimedia, </a:t>
            </a:r>
            <a:r>
              <a:rPr lang="en-GB" sz="900" dirty="0" err="1"/>
              <a:t>Lansey</a:t>
            </a:r>
            <a:r>
              <a:rPr lang="en-GB" sz="900" dirty="0"/>
              <a:t> et al. (2013) </a:t>
            </a:r>
            <a:r>
              <a:rPr lang="en-GB" sz="900" i="1" dirty="0" err="1"/>
              <a:t>Neurosci</a:t>
            </a:r>
            <a:r>
              <a:rPr lang="en-GB" sz="900" i="1" dirty="0"/>
              <a:t>. </a:t>
            </a:r>
            <a:r>
              <a:rPr lang="en-GB" sz="900" i="1" dirty="0" err="1"/>
              <a:t>Biobehav</a:t>
            </a:r>
            <a:r>
              <a:rPr lang="en-GB" sz="900" i="1" dirty="0"/>
              <a:t>. Rev.</a:t>
            </a:r>
            <a:r>
              <a:rPr lang="en-GB" sz="900" dirty="0"/>
              <a:t>, </a:t>
            </a:r>
            <a:r>
              <a:rPr lang="en-GB" sz="900" dirty="0" err="1"/>
              <a:t>Eshagi</a:t>
            </a:r>
            <a:r>
              <a:rPr lang="en-GB" sz="900" dirty="0"/>
              <a:t> et al. (2018) </a:t>
            </a:r>
            <a:r>
              <a:rPr lang="en-GB" sz="900" i="1" dirty="0"/>
              <a:t>Brain</a:t>
            </a:r>
          </a:p>
        </p:txBody>
      </p:sp>
      <p:pic>
        <p:nvPicPr>
          <p:cNvPr id="8" name="Picture 2" descr="Logo og profil - Helse Bergen HF">
            <a:extLst>
              <a:ext uri="{FF2B5EF4-FFF2-40B4-BE49-F238E27FC236}">
                <a16:creationId xmlns:a16="http://schemas.microsoft.com/office/drawing/2014/main" id="{34BFAF51-D6C4-BBFE-85FB-C857B82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3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ogo og profil - Helse Bergen HF">
            <a:extLst>
              <a:ext uri="{FF2B5EF4-FFF2-40B4-BE49-F238E27FC236}">
                <a16:creationId xmlns:a16="http://schemas.microsoft.com/office/drawing/2014/main" id="{264AEDB0-4D86-320A-20F5-C7A4EB45D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51022E-B086-1849-3129-A092D4D2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9141C-B13A-B2B1-651B-616DF9E52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Grey matter loss is a feature of MS</a:t>
            </a:r>
          </a:p>
          <a:p>
            <a:r>
              <a:rPr lang="en-GB" dirty="0"/>
              <a:t>This pattern seems to particularly affect specific brain regions</a:t>
            </a:r>
            <a:r>
              <a:rPr lang="en-GB" baseline="30000" dirty="0"/>
              <a:t>1,2</a:t>
            </a:r>
          </a:p>
          <a:p>
            <a:pPr lvl="1"/>
            <a:r>
              <a:rPr lang="en-GB" dirty="0"/>
              <a:t>Thalamus</a:t>
            </a:r>
          </a:p>
          <a:p>
            <a:pPr lvl="1"/>
            <a:r>
              <a:rPr lang="en-GB" dirty="0"/>
              <a:t>Frontal lobes</a:t>
            </a:r>
          </a:p>
          <a:p>
            <a:pPr lvl="1"/>
            <a:r>
              <a:rPr lang="en-GB" dirty="0"/>
              <a:t>Cingulate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28B3D3-B750-2B12-FE60-3DEB3A849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8" y="3174931"/>
            <a:ext cx="2432792" cy="138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7DE910E-BAB7-7FEE-CC9B-465868CBB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892" y="3174931"/>
            <a:ext cx="1383578" cy="138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C5D16-E9D5-1635-6646-6F697AE3EF4F}"/>
              </a:ext>
            </a:extLst>
          </p:cNvPr>
          <p:cNvSpPr txBox="1"/>
          <p:nvPr/>
        </p:nvSpPr>
        <p:spPr>
          <a:xfrm>
            <a:off x="1315344" y="4593946"/>
            <a:ext cx="8643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Thalamus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83C7-F52B-380E-B7FE-A8CF1DEA7D46}"/>
              </a:ext>
            </a:extLst>
          </p:cNvPr>
          <p:cNvSpPr txBox="1"/>
          <p:nvPr/>
        </p:nvSpPr>
        <p:spPr>
          <a:xfrm>
            <a:off x="3434219" y="4593946"/>
            <a:ext cx="10309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Frontal lobe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0AE9528-46EA-C4F8-29DC-88185DC2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450" y="3221472"/>
            <a:ext cx="1720660" cy="129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295C5-725A-E39C-CDF4-D0DE5B5CD542}"/>
              </a:ext>
            </a:extLst>
          </p:cNvPr>
          <p:cNvSpPr txBox="1"/>
          <p:nvPr/>
        </p:nvSpPr>
        <p:spPr>
          <a:xfrm>
            <a:off x="5578555" y="4593946"/>
            <a:ext cx="8464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Cingulate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10FB8-7A82-C8A8-F5AE-7A1F1661C073}"/>
              </a:ext>
            </a:extLst>
          </p:cNvPr>
          <p:cNvSpPr txBox="1"/>
          <p:nvPr/>
        </p:nvSpPr>
        <p:spPr>
          <a:xfrm>
            <a:off x="4758164" y="4912668"/>
            <a:ext cx="4385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Images: Wikimedia, </a:t>
            </a:r>
            <a:r>
              <a:rPr lang="en-GB" sz="900" dirty="0" err="1"/>
              <a:t>Lansey</a:t>
            </a:r>
            <a:r>
              <a:rPr lang="en-GB" sz="900" dirty="0"/>
              <a:t> et al. (2013) </a:t>
            </a:r>
            <a:r>
              <a:rPr lang="en-GB" sz="900" i="1" dirty="0" err="1"/>
              <a:t>Neurosci</a:t>
            </a:r>
            <a:r>
              <a:rPr lang="en-GB" sz="900" i="1" dirty="0"/>
              <a:t>. </a:t>
            </a:r>
            <a:r>
              <a:rPr lang="en-GB" sz="900" i="1" dirty="0" err="1"/>
              <a:t>Biobehav</a:t>
            </a:r>
            <a:r>
              <a:rPr lang="en-GB" sz="900" i="1" dirty="0"/>
              <a:t>. Rev.</a:t>
            </a:r>
            <a:r>
              <a:rPr lang="en-GB" sz="900" dirty="0"/>
              <a:t>, </a:t>
            </a:r>
            <a:r>
              <a:rPr lang="en-GB" sz="900" dirty="0" err="1"/>
              <a:t>Eshagi</a:t>
            </a:r>
            <a:r>
              <a:rPr lang="en-GB" sz="900" dirty="0"/>
              <a:t> et al. (2018) </a:t>
            </a:r>
            <a:r>
              <a:rPr lang="en-GB" sz="900" i="1" dirty="0"/>
              <a:t>Brain</a:t>
            </a:r>
          </a:p>
        </p:txBody>
      </p:sp>
    </p:spTree>
    <p:extLst>
      <p:ext uri="{BB962C8B-B14F-4D97-AF65-F5344CB8AC3E}">
        <p14:creationId xmlns:p14="http://schemas.microsoft.com/office/powerpoint/2010/main" val="400554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C331-6F00-5CBC-9D98-A4CF752A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4A817-2ADF-A876-4719-79BFF8CDF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Two (relapsing remitting) MS cohorts (N=386, T</a:t>
            </a:r>
            <a:r>
              <a:rPr lang="en-GB" baseline="-25000" dirty="0"/>
              <a:t>1</a:t>
            </a:r>
            <a:r>
              <a:rPr lang="en-GB" dirty="0"/>
              <a:t>w-scans=940) sampled for up to 12 years; clinical assessments: EDSS, PASAT, FSS</a:t>
            </a:r>
          </a:p>
        </p:txBody>
      </p:sp>
      <p:pic>
        <p:nvPicPr>
          <p:cNvPr id="4" name="Picture 2" descr="Logo og profil - Helse Bergen HF">
            <a:extLst>
              <a:ext uri="{FF2B5EF4-FFF2-40B4-BE49-F238E27FC236}">
                <a16:creationId xmlns:a16="http://schemas.microsoft.com/office/drawing/2014/main" id="{5F5AF007-F862-959E-B11A-4E1D08184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4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C331-6F00-5CBC-9D98-A4CF752A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4A817-2ADF-A876-4719-79BFF8CDF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Two (relapsing remitting) MS cohorts (N=386, T</a:t>
            </a:r>
            <a:r>
              <a:rPr lang="en-GB" baseline="-25000" dirty="0"/>
              <a:t>1</a:t>
            </a:r>
            <a:r>
              <a:rPr lang="en-GB" dirty="0"/>
              <a:t>w-scans=940) sampled for up to 12 years; clinical assessments: EDSS, PASAT, FSS</a:t>
            </a:r>
          </a:p>
          <a:p>
            <a:r>
              <a:rPr lang="en-GB" dirty="0"/>
              <a:t>Data used in two studies m</a:t>
            </a:r>
            <a:r>
              <a:rPr lang="en-GB" sz="1800" dirty="0"/>
              <a:t>apping most significantly atrophying brain regions and their clinical importance</a:t>
            </a:r>
          </a:p>
          <a:p>
            <a:r>
              <a:rPr lang="en-GB" dirty="0"/>
              <a:t>Slightly different foci across studies:</a:t>
            </a:r>
          </a:p>
          <a:p>
            <a:pPr lvl="1"/>
            <a:r>
              <a:rPr lang="en-GB" sz="1600" dirty="0"/>
              <a:t>Is there </a:t>
            </a:r>
            <a:r>
              <a:rPr lang="en-GB" sz="1600" i="1" dirty="0"/>
              <a:t>accelerated atrophy </a:t>
            </a:r>
            <a:r>
              <a:rPr lang="en-GB" sz="1600" dirty="0"/>
              <a:t>in MS? (study 1)</a:t>
            </a:r>
          </a:p>
          <a:p>
            <a:pPr lvl="1"/>
            <a:r>
              <a:rPr lang="en-GB" sz="1600" dirty="0"/>
              <a:t>Is there a clinically translatable </a:t>
            </a:r>
            <a:r>
              <a:rPr lang="en-GB" sz="1600" i="1" dirty="0"/>
              <a:t>brain morphometric phenotype </a:t>
            </a:r>
            <a:r>
              <a:rPr lang="en-GB" sz="1600" dirty="0"/>
              <a:t>in MS? (study 2)</a:t>
            </a:r>
          </a:p>
          <a:p>
            <a:pPr lvl="1"/>
            <a:r>
              <a:rPr lang="en-GB" sz="1600" dirty="0"/>
              <a:t>Group comparisons (to 2 163 HCs) vs (individual specific) reference values (from 62 431 HC)</a:t>
            </a:r>
          </a:p>
        </p:txBody>
      </p:sp>
      <p:pic>
        <p:nvPicPr>
          <p:cNvPr id="4" name="Picture 2" descr="Logo og profil - Helse Bergen HF">
            <a:extLst>
              <a:ext uri="{FF2B5EF4-FFF2-40B4-BE49-F238E27FC236}">
                <a16:creationId xmlns:a16="http://schemas.microsoft.com/office/drawing/2014/main" id="{9AD512F5-D0EB-A867-2F8E-826A3ABA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94" y="4074932"/>
            <a:ext cx="2021305" cy="38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74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16-9_engelsk" id="{AC473070-5289-664C-AE38-75687146B9C0}" vid="{9EB42A1D-EED5-AF42-8329-01E45A9D8D5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CB35EE0607AB4599D90E9CAB2B0041" ma:contentTypeVersion="3" ma:contentTypeDescription="Create a new document." ma:contentTypeScope="" ma:versionID="7c50a7872435348e53457e734a6caacb">
  <xsd:schema xmlns:xsd="http://www.w3.org/2001/XMLSchema" xmlns:xs="http://www.w3.org/2001/XMLSchema" xmlns:p="http://schemas.microsoft.com/office/2006/metadata/properties" xmlns:ns2="de91e3f8-883b-4e6b-a903-7d79585d2ace" targetNamespace="http://schemas.microsoft.com/office/2006/metadata/properties" ma:root="true" ma:fieldsID="f4c26875c32918164cd4231295d470b3" ns2:_="">
    <xsd:import namespace="de91e3f8-883b-4e6b-a903-7d79585d2a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91e3f8-883b-4e6b-a903-7d79585d2a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BD25B1-41AF-49F2-8E9D-EA7EBDA7030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8603001-B706-4B63-864E-E2E47DDD7A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DF60E0-D530-45D8-803C-5693F39A7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91e3f8-883b-4e6b-a903-7d79585d2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3057</TotalTime>
  <Words>1976</Words>
  <Application>Microsoft Macintosh PowerPoint</Application>
  <PresentationFormat>On-screen Show (16:9)</PresentationFormat>
  <Paragraphs>255</Paragraphs>
  <Slides>25</Slides>
  <Notes>25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Times New Roman</vt:lpstr>
      <vt:lpstr>Office-tema</vt:lpstr>
      <vt:lpstr>Accelerated grey matter degeneration in relapsing remitting multiple sclerosis</vt:lpstr>
      <vt:lpstr>Contens</vt:lpstr>
      <vt:lpstr>Background</vt:lpstr>
      <vt:lpstr>Background</vt:lpstr>
      <vt:lpstr>Background</vt:lpstr>
      <vt:lpstr>Background</vt:lpstr>
      <vt:lpstr>Background</vt:lpstr>
      <vt:lpstr>Methods</vt:lpstr>
      <vt:lpstr>Methods</vt:lpstr>
      <vt:lpstr>PowerPoint Presentation</vt:lpstr>
      <vt:lpstr>PowerPoint Presentation</vt:lpstr>
      <vt:lpstr>How to estimate differences in ageing trajectories?</vt:lpstr>
      <vt:lpstr>PowerPoint Presentation</vt:lpstr>
      <vt:lpstr>PowerPoint Presentation</vt:lpstr>
      <vt:lpstr>Regions atrophy across samples</vt:lpstr>
      <vt:lpstr>Regions atrophy across samples</vt:lpstr>
      <vt:lpstr>Accelerated ageing / atrophy in MS?</vt:lpstr>
      <vt:lpstr>PowerPoint Presentation</vt:lpstr>
      <vt:lpstr>PowerPoint Presentation</vt:lpstr>
      <vt:lpstr>Brain morphometric phenotype of MS</vt:lpstr>
      <vt:lpstr>Brain morphometric phenotype of MS</vt:lpstr>
      <vt:lpstr>Brain morphometric phenotype of MS</vt:lpstr>
      <vt:lpstr>Brain morphometric phenotype of MS</vt:lpstr>
      <vt:lpstr>Interpretation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Korbmacher</dc:creator>
  <cp:lastModifiedBy>Max Korbmacher</cp:lastModifiedBy>
  <cp:revision>47</cp:revision>
  <dcterms:created xsi:type="dcterms:W3CDTF">2025-09-01T13:11:37Z</dcterms:created>
  <dcterms:modified xsi:type="dcterms:W3CDTF">2025-09-03T16:09:19Z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0x01010066CB35EE0607AB4599D90E9CAB2B0041</vt:lpwstr>
  </property>
</Properties>
</file>